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83" r:id="rId2"/>
    <p:sldId id="257" r:id="rId3"/>
    <p:sldId id="312" r:id="rId4"/>
    <p:sldId id="311" r:id="rId5"/>
    <p:sldId id="319" r:id="rId6"/>
    <p:sldId id="292" r:id="rId7"/>
    <p:sldId id="304" r:id="rId8"/>
    <p:sldId id="305" r:id="rId9"/>
    <p:sldId id="306" r:id="rId10"/>
    <p:sldId id="309" r:id="rId11"/>
    <p:sldId id="310" r:id="rId12"/>
    <p:sldId id="318" r:id="rId13"/>
    <p:sldId id="314" r:id="rId14"/>
    <p:sldId id="307" r:id="rId15"/>
    <p:sldId id="308" r:id="rId16"/>
    <p:sldId id="293" r:id="rId17"/>
    <p:sldId id="302" r:id="rId18"/>
    <p:sldId id="297" r:id="rId19"/>
    <p:sldId id="303" r:id="rId20"/>
    <p:sldId id="315" r:id="rId21"/>
    <p:sldId id="316" r:id="rId22"/>
    <p:sldId id="317" r:id="rId23"/>
    <p:sldId id="282"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7" autoAdjust="0"/>
    <p:restoredTop sz="94687"/>
  </p:normalViewPr>
  <p:slideViewPr>
    <p:cSldViewPr snapToGrid="0" showGuides="1">
      <p:cViewPr varScale="1">
        <p:scale>
          <a:sx n="112" d="100"/>
          <a:sy n="112" d="100"/>
        </p:scale>
        <p:origin x="600"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DE6631-C6D3-4D6C-A0C6-49B0ABFE9E6F}"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zh-CN" altLang="en-US"/>
        </a:p>
      </dgm:t>
    </dgm:pt>
    <dgm:pt modelId="{98E0B82F-3819-4C4E-ACA2-760EFC33C67F}">
      <dgm:prSet phldrT="[文本]" custT="1"/>
      <dgm:spPr/>
      <dgm:t>
        <a:bodyPr/>
        <a:lstStyle/>
        <a:p>
          <a:r>
            <a:rPr lang="zh-CN" altLang="en-US" sz="1600" b="0" i="0" dirty="0"/>
            <a:t>加大对基础性研究的支持，鼓励普遍性的技术改进，为全社会的科技创新夯实牢固基础</a:t>
          </a:r>
          <a:endParaRPr lang="zh-CN" altLang="en-US" sz="1600" dirty="0"/>
        </a:p>
      </dgm:t>
    </dgm:pt>
    <dgm:pt modelId="{09525389-5839-4A4A-8D16-34E9C154B1B6}" type="parTrans" cxnId="{7977BE0F-80F5-4B97-AC31-89B13B3524B6}">
      <dgm:prSet/>
      <dgm:spPr/>
      <dgm:t>
        <a:bodyPr/>
        <a:lstStyle/>
        <a:p>
          <a:endParaRPr lang="zh-CN" altLang="en-US" sz="1600"/>
        </a:p>
      </dgm:t>
    </dgm:pt>
    <dgm:pt modelId="{FF61423C-86D4-4D0E-8E39-8A4BDF4480D2}" type="sibTrans" cxnId="{7977BE0F-80F5-4B97-AC31-89B13B3524B6}">
      <dgm:prSet/>
      <dgm:spPr/>
      <dgm:t>
        <a:bodyPr/>
        <a:lstStyle/>
        <a:p>
          <a:endParaRPr lang="zh-CN" altLang="en-US" sz="1600"/>
        </a:p>
      </dgm:t>
    </dgm:pt>
    <dgm:pt modelId="{E3247708-99F0-48AE-B3ED-5A17F892222A}">
      <dgm:prSet phldrT="[文本]" custT="1"/>
      <dgm:spPr/>
      <dgm:t>
        <a:bodyPr/>
        <a:lstStyle/>
        <a:p>
          <a:r>
            <a:rPr lang="zh-CN" altLang="en-US" sz="1600" b="0" i="0" dirty="0"/>
            <a:t>是为科研项目创造良好的融资环境，在进一步加大政府投入的基础上鼓励和引导社会资本参与科技创新活动</a:t>
          </a:r>
          <a:endParaRPr lang="zh-CN" altLang="en-US" sz="1600" dirty="0"/>
        </a:p>
      </dgm:t>
    </dgm:pt>
    <dgm:pt modelId="{80859246-9740-428F-A791-F8B72F7FE139}" type="parTrans" cxnId="{81494C4F-08FB-42FF-948D-7540BC7EA014}">
      <dgm:prSet/>
      <dgm:spPr/>
      <dgm:t>
        <a:bodyPr/>
        <a:lstStyle/>
        <a:p>
          <a:endParaRPr lang="zh-CN" altLang="en-US" sz="1600"/>
        </a:p>
      </dgm:t>
    </dgm:pt>
    <dgm:pt modelId="{972FCDF4-3F54-43E8-AEA8-E6837836FD9B}" type="sibTrans" cxnId="{81494C4F-08FB-42FF-948D-7540BC7EA014}">
      <dgm:prSet/>
      <dgm:spPr/>
      <dgm:t>
        <a:bodyPr/>
        <a:lstStyle/>
        <a:p>
          <a:endParaRPr lang="zh-CN" altLang="en-US" sz="1600"/>
        </a:p>
      </dgm:t>
    </dgm:pt>
    <dgm:pt modelId="{1DA45ECD-F517-4C36-AA97-B81C10D9C624}">
      <dgm:prSet phldrT="[文本]" custT="1"/>
      <dgm:spPr/>
      <dgm:t>
        <a:bodyPr/>
        <a:lstStyle/>
        <a:p>
          <a:r>
            <a:rPr lang="zh-CN" altLang="en-US" sz="1600" b="0" i="0" dirty="0"/>
            <a:t>高度重视高精尖人才的培养和引进，健全人才培养、引进、使用和保护机制，激发科技人才的持久创新动力</a:t>
          </a:r>
          <a:endParaRPr lang="zh-CN" altLang="en-US" sz="1600" dirty="0"/>
        </a:p>
      </dgm:t>
    </dgm:pt>
    <dgm:pt modelId="{69D63E2B-CA97-4C09-AB3E-3764820D9199}" type="parTrans" cxnId="{9B9E24AE-093A-42F5-8616-416BA774DC52}">
      <dgm:prSet/>
      <dgm:spPr/>
      <dgm:t>
        <a:bodyPr/>
        <a:lstStyle/>
        <a:p>
          <a:endParaRPr lang="zh-CN" altLang="en-US" sz="1600"/>
        </a:p>
      </dgm:t>
    </dgm:pt>
    <dgm:pt modelId="{F12D1D62-40B2-48B8-ACD2-E0E328E64F4D}" type="sibTrans" cxnId="{9B9E24AE-093A-42F5-8616-416BA774DC52}">
      <dgm:prSet/>
      <dgm:spPr/>
      <dgm:t>
        <a:bodyPr/>
        <a:lstStyle/>
        <a:p>
          <a:endParaRPr lang="zh-CN" altLang="en-US" sz="1600"/>
        </a:p>
      </dgm:t>
    </dgm:pt>
    <dgm:pt modelId="{B060B3C4-BB56-42B2-B33C-B771BB61C8E6}">
      <dgm:prSet phldrT="[文本]" custT="1"/>
      <dgm:spPr/>
      <dgm:t>
        <a:bodyPr/>
        <a:lstStyle/>
        <a:p>
          <a:r>
            <a:rPr lang="zh-CN" altLang="en-US" sz="1600" b="0" i="0" dirty="0"/>
            <a:t>推动企业与高等院校、科研机构的技术研发合作，推进产学研一体化发展，促进科技成果快速转化为现实生产力</a:t>
          </a:r>
          <a:endParaRPr lang="zh-CN" altLang="en-US" sz="1600" dirty="0"/>
        </a:p>
      </dgm:t>
    </dgm:pt>
    <dgm:pt modelId="{7D89BEC8-2F4C-4263-BD5B-3087CA390A84}" type="parTrans" cxnId="{D0BEE6DB-4736-4CD6-B309-35D239C10E78}">
      <dgm:prSet/>
      <dgm:spPr/>
      <dgm:t>
        <a:bodyPr/>
        <a:lstStyle/>
        <a:p>
          <a:endParaRPr lang="zh-CN" altLang="en-US" sz="1600"/>
        </a:p>
      </dgm:t>
    </dgm:pt>
    <dgm:pt modelId="{C517A8FE-AA47-4BCD-837E-B0EB853CF4B4}" type="sibTrans" cxnId="{D0BEE6DB-4736-4CD6-B309-35D239C10E78}">
      <dgm:prSet/>
      <dgm:spPr/>
      <dgm:t>
        <a:bodyPr/>
        <a:lstStyle/>
        <a:p>
          <a:endParaRPr lang="zh-CN" altLang="en-US" sz="1600"/>
        </a:p>
      </dgm:t>
    </dgm:pt>
    <dgm:pt modelId="{F5389957-F4F7-4E79-87D1-DEB0A62475B7}">
      <dgm:prSet phldrT="[文本]" custT="1"/>
      <dgm:spPr/>
      <dgm:t>
        <a:bodyPr/>
        <a:lstStyle/>
        <a:p>
          <a:r>
            <a:rPr lang="zh-CN" altLang="en-US" sz="1600" b="0" i="0" dirty="0"/>
            <a:t>推动在节能环保、新一代信息技术、高端装备制造、新能源、新材料等新兴领域的技术开发，力争取得突破性进展，创造相对于发达国家的优势地位</a:t>
          </a:r>
          <a:endParaRPr lang="zh-CN" altLang="en-US" sz="1600" dirty="0"/>
        </a:p>
      </dgm:t>
    </dgm:pt>
    <dgm:pt modelId="{1B92072E-715A-49E6-AC0E-32699F9BDA36}" type="parTrans" cxnId="{8E6258B4-E664-424E-90DB-53AE5C772F13}">
      <dgm:prSet/>
      <dgm:spPr/>
      <dgm:t>
        <a:bodyPr/>
        <a:lstStyle/>
        <a:p>
          <a:endParaRPr lang="zh-CN" altLang="en-US" sz="1600"/>
        </a:p>
      </dgm:t>
    </dgm:pt>
    <dgm:pt modelId="{CBF78B63-7E5C-481A-A73A-215F43A69EC2}" type="sibTrans" cxnId="{8E6258B4-E664-424E-90DB-53AE5C772F13}">
      <dgm:prSet/>
      <dgm:spPr/>
      <dgm:t>
        <a:bodyPr/>
        <a:lstStyle/>
        <a:p>
          <a:endParaRPr lang="zh-CN" altLang="en-US" sz="1600"/>
        </a:p>
      </dgm:t>
    </dgm:pt>
    <dgm:pt modelId="{C05E88CA-C57C-4FF9-973A-4E95993CFC06}" type="pres">
      <dgm:prSet presAssocID="{F3DE6631-C6D3-4D6C-A0C6-49B0ABFE9E6F}" presName="cycle" presStyleCnt="0">
        <dgm:presLayoutVars>
          <dgm:dir/>
          <dgm:resizeHandles val="exact"/>
        </dgm:presLayoutVars>
      </dgm:prSet>
      <dgm:spPr/>
    </dgm:pt>
    <dgm:pt modelId="{AE8CF9B6-8051-461D-98BD-D1900F129626}" type="pres">
      <dgm:prSet presAssocID="{98E0B82F-3819-4C4E-ACA2-760EFC33C67F}" presName="dummy" presStyleCnt="0"/>
      <dgm:spPr/>
    </dgm:pt>
    <dgm:pt modelId="{88009539-ABB0-48C0-A995-25081C01A0B5}" type="pres">
      <dgm:prSet presAssocID="{98E0B82F-3819-4C4E-ACA2-760EFC33C67F}" presName="node" presStyleLbl="revTx" presStyleIdx="0" presStyleCnt="5" custScaleX="150972">
        <dgm:presLayoutVars>
          <dgm:bulletEnabled val="1"/>
        </dgm:presLayoutVars>
      </dgm:prSet>
      <dgm:spPr/>
    </dgm:pt>
    <dgm:pt modelId="{4D6D6ABD-CC47-40C6-B631-3A7341E835BD}" type="pres">
      <dgm:prSet presAssocID="{FF61423C-86D4-4D0E-8E39-8A4BDF4480D2}" presName="sibTrans" presStyleLbl="node1" presStyleIdx="0" presStyleCnt="5"/>
      <dgm:spPr/>
    </dgm:pt>
    <dgm:pt modelId="{51B92D0B-7228-447C-9EA0-7D3D77569B79}" type="pres">
      <dgm:prSet presAssocID="{E3247708-99F0-48AE-B3ED-5A17F892222A}" presName="dummy" presStyleCnt="0"/>
      <dgm:spPr/>
    </dgm:pt>
    <dgm:pt modelId="{E9345566-68E4-4F33-91B1-676E5F01804A}" type="pres">
      <dgm:prSet presAssocID="{E3247708-99F0-48AE-B3ED-5A17F892222A}" presName="node" presStyleLbl="revTx" presStyleIdx="1" presStyleCnt="5" custScaleX="185152">
        <dgm:presLayoutVars>
          <dgm:bulletEnabled val="1"/>
        </dgm:presLayoutVars>
      </dgm:prSet>
      <dgm:spPr/>
    </dgm:pt>
    <dgm:pt modelId="{941D6B72-DC6D-45CB-9CC9-03BA0EB5C5BA}" type="pres">
      <dgm:prSet presAssocID="{972FCDF4-3F54-43E8-AEA8-E6837836FD9B}" presName="sibTrans" presStyleLbl="node1" presStyleIdx="1" presStyleCnt="5"/>
      <dgm:spPr/>
    </dgm:pt>
    <dgm:pt modelId="{F55A875E-2D9C-4FD2-B2EB-29896E4507D8}" type="pres">
      <dgm:prSet presAssocID="{1DA45ECD-F517-4C36-AA97-B81C10D9C624}" presName="dummy" presStyleCnt="0"/>
      <dgm:spPr/>
    </dgm:pt>
    <dgm:pt modelId="{A31627EE-F58F-4C9A-80FD-1E9886401753}" type="pres">
      <dgm:prSet presAssocID="{1DA45ECD-F517-4C36-AA97-B81C10D9C624}" presName="node" presStyleLbl="revTx" presStyleIdx="2" presStyleCnt="5" custScaleX="199043">
        <dgm:presLayoutVars>
          <dgm:bulletEnabled val="1"/>
        </dgm:presLayoutVars>
      </dgm:prSet>
      <dgm:spPr/>
    </dgm:pt>
    <dgm:pt modelId="{3F2A3490-9E2E-41B0-87FE-AC3D20A1FF36}" type="pres">
      <dgm:prSet presAssocID="{F12D1D62-40B2-48B8-ACD2-E0E328E64F4D}" presName="sibTrans" presStyleLbl="node1" presStyleIdx="2" presStyleCnt="5"/>
      <dgm:spPr/>
    </dgm:pt>
    <dgm:pt modelId="{A704A6E3-6B25-4FDD-B524-8C5A096474F0}" type="pres">
      <dgm:prSet presAssocID="{B060B3C4-BB56-42B2-B33C-B771BB61C8E6}" presName="dummy" presStyleCnt="0"/>
      <dgm:spPr/>
    </dgm:pt>
    <dgm:pt modelId="{66D37D46-EECD-471E-A0A2-5F9C13A59401}" type="pres">
      <dgm:prSet presAssocID="{B060B3C4-BB56-42B2-B33C-B771BB61C8E6}" presName="node" presStyleLbl="revTx" presStyleIdx="3" presStyleCnt="5" custScaleX="259947">
        <dgm:presLayoutVars>
          <dgm:bulletEnabled val="1"/>
        </dgm:presLayoutVars>
      </dgm:prSet>
      <dgm:spPr/>
    </dgm:pt>
    <dgm:pt modelId="{AD135BBA-CBB3-4973-96CA-89A893DB5C11}" type="pres">
      <dgm:prSet presAssocID="{C517A8FE-AA47-4BCD-837E-B0EB853CF4B4}" presName="sibTrans" presStyleLbl="node1" presStyleIdx="3" presStyleCnt="5"/>
      <dgm:spPr/>
    </dgm:pt>
    <dgm:pt modelId="{F0749895-E374-43A3-A50F-16248C5193A2}" type="pres">
      <dgm:prSet presAssocID="{F5389957-F4F7-4E79-87D1-DEB0A62475B7}" presName="dummy" presStyleCnt="0"/>
      <dgm:spPr/>
    </dgm:pt>
    <dgm:pt modelId="{8BA675D1-6496-43CD-875D-B5655AAE9771}" type="pres">
      <dgm:prSet presAssocID="{F5389957-F4F7-4E79-87D1-DEB0A62475B7}" presName="node" presStyleLbl="revTx" presStyleIdx="4" presStyleCnt="5" custScaleX="165246">
        <dgm:presLayoutVars>
          <dgm:bulletEnabled val="1"/>
        </dgm:presLayoutVars>
      </dgm:prSet>
      <dgm:spPr/>
    </dgm:pt>
    <dgm:pt modelId="{F01996F1-99BE-4CF1-817B-26F91EC010B9}" type="pres">
      <dgm:prSet presAssocID="{CBF78B63-7E5C-481A-A73A-215F43A69EC2}" presName="sibTrans" presStyleLbl="node1" presStyleIdx="4" presStyleCnt="5"/>
      <dgm:spPr/>
    </dgm:pt>
  </dgm:ptLst>
  <dgm:cxnLst>
    <dgm:cxn modelId="{4C03C903-3D35-491B-8D1B-8FD9F80E4154}" type="presOf" srcId="{E3247708-99F0-48AE-B3ED-5A17F892222A}" destId="{E9345566-68E4-4F33-91B1-676E5F01804A}" srcOrd="0" destOrd="0" presId="urn:microsoft.com/office/officeart/2005/8/layout/cycle1"/>
    <dgm:cxn modelId="{42F0AE0D-9F09-413C-B415-262C8229CC93}" type="presOf" srcId="{C517A8FE-AA47-4BCD-837E-B0EB853CF4B4}" destId="{AD135BBA-CBB3-4973-96CA-89A893DB5C11}" srcOrd="0" destOrd="0" presId="urn:microsoft.com/office/officeart/2005/8/layout/cycle1"/>
    <dgm:cxn modelId="{7977BE0F-80F5-4B97-AC31-89B13B3524B6}" srcId="{F3DE6631-C6D3-4D6C-A0C6-49B0ABFE9E6F}" destId="{98E0B82F-3819-4C4E-ACA2-760EFC33C67F}" srcOrd="0" destOrd="0" parTransId="{09525389-5839-4A4A-8D16-34E9C154B1B6}" sibTransId="{FF61423C-86D4-4D0E-8E39-8A4BDF4480D2}"/>
    <dgm:cxn modelId="{1DC1CC46-3311-4BBF-8BD9-F87373F1066D}" type="presOf" srcId="{98E0B82F-3819-4C4E-ACA2-760EFC33C67F}" destId="{88009539-ABB0-48C0-A995-25081C01A0B5}" srcOrd="0" destOrd="0" presId="urn:microsoft.com/office/officeart/2005/8/layout/cycle1"/>
    <dgm:cxn modelId="{81494C4F-08FB-42FF-948D-7540BC7EA014}" srcId="{F3DE6631-C6D3-4D6C-A0C6-49B0ABFE9E6F}" destId="{E3247708-99F0-48AE-B3ED-5A17F892222A}" srcOrd="1" destOrd="0" parTransId="{80859246-9740-428F-A791-F8B72F7FE139}" sibTransId="{972FCDF4-3F54-43E8-AEA8-E6837836FD9B}"/>
    <dgm:cxn modelId="{F658DC6B-59D0-447D-8066-6EAE1ADBCA07}" type="presOf" srcId="{CBF78B63-7E5C-481A-A73A-215F43A69EC2}" destId="{F01996F1-99BE-4CF1-817B-26F91EC010B9}" srcOrd="0" destOrd="0" presId="urn:microsoft.com/office/officeart/2005/8/layout/cycle1"/>
    <dgm:cxn modelId="{9B9E24AE-093A-42F5-8616-416BA774DC52}" srcId="{F3DE6631-C6D3-4D6C-A0C6-49B0ABFE9E6F}" destId="{1DA45ECD-F517-4C36-AA97-B81C10D9C624}" srcOrd="2" destOrd="0" parTransId="{69D63E2B-CA97-4C09-AB3E-3764820D9199}" sibTransId="{F12D1D62-40B2-48B8-ACD2-E0E328E64F4D}"/>
    <dgm:cxn modelId="{8E6258B4-E664-424E-90DB-53AE5C772F13}" srcId="{F3DE6631-C6D3-4D6C-A0C6-49B0ABFE9E6F}" destId="{F5389957-F4F7-4E79-87D1-DEB0A62475B7}" srcOrd="4" destOrd="0" parTransId="{1B92072E-715A-49E6-AC0E-32699F9BDA36}" sibTransId="{CBF78B63-7E5C-481A-A73A-215F43A69EC2}"/>
    <dgm:cxn modelId="{ACB9A9BE-5995-48A3-847F-2770E820BD0B}" type="presOf" srcId="{972FCDF4-3F54-43E8-AEA8-E6837836FD9B}" destId="{941D6B72-DC6D-45CB-9CC9-03BA0EB5C5BA}" srcOrd="0" destOrd="0" presId="urn:microsoft.com/office/officeart/2005/8/layout/cycle1"/>
    <dgm:cxn modelId="{52F03FC0-CB17-4EB5-AED8-5156EBC4A177}" type="presOf" srcId="{F3DE6631-C6D3-4D6C-A0C6-49B0ABFE9E6F}" destId="{C05E88CA-C57C-4FF9-973A-4E95993CFC06}" srcOrd="0" destOrd="0" presId="urn:microsoft.com/office/officeart/2005/8/layout/cycle1"/>
    <dgm:cxn modelId="{B3A9CEC3-E86C-4594-A487-703AF39F5901}" type="presOf" srcId="{F12D1D62-40B2-48B8-ACD2-E0E328E64F4D}" destId="{3F2A3490-9E2E-41B0-87FE-AC3D20A1FF36}" srcOrd="0" destOrd="0" presId="urn:microsoft.com/office/officeart/2005/8/layout/cycle1"/>
    <dgm:cxn modelId="{3477FFC6-54DA-4B28-8A8F-FFC6A22684C3}" type="presOf" srcId="{B060B3C4-BB56-42B2-B33C-B771BB61C8E6}" destId="{66D37D46-EECD-471E-A0A2-5F9C13A59401}" srcOrd="0" destOrd="0" presId="urn:microsoft.com/office/officeart/2005/8/layout/cycle1"/>
    <dgm:cxn modelId="{D0BEE6DB-4736-4CD6-B309-35D239C10E78}" srcId="{F3DE6631-C6D3-4D6C-A0C6-49B0ABFE9E6F}" destId="{B060B3C4-BB56-42B2-B33C-B771BB61C8E6}" srcOrd="3" destOrd="0" parTransId="{7D89BEC8-2F4C-4263-BD5B-3087CA390A84}" sibTransId="{C517A8FE-AA47-4BCD-837E-B0EB853CF4B4}"/>
    <dgm:cxn modelId="{398672DC-C2FE-4D4D-B9D7-5B96E6A4E1C9}" type="presOf" srcId="{F5389957-F4F7-4E79-87D1-DEB0A62475B7}" destId="{8BA675D1-6496-43CD-875D-B5655AAE9771}" srcOrd="0" destOrd="0" presId="urn:microsoft.com/office/officeart/2005/8/layout/cycle1"/>
    <dgm:cxn modelId="{163585F1-B9C2-4004-AFB4-4908F5A0BF97}" type="presOf" srcId="{1DA45ECD-F517-4C36-AA97-B81C10D9C624}" destId="{A31627EE-F58F-4C9A-80FD-1E9886401753}" srcOrd="0" destOrd="0" presId="urn:microsoft.com/office/officeart/2005/8/layout/cycle1"/>
    <dgm:cxn modelId="{95B0D9FF-ABA5-447B-8E89-288828B56FC4}" type="presOf" srcId="{FF61423C-86D4-4D0E-8E39-8A4BDF4480D2}" destId="{4D6D6ABD-CC47-40C6-B631-3A7341E835BD}" srcOrd="0" destOrd="0" presId="urn:microsoft.com/office/officeart/2005/8/layout/cycle1"/>
    <dgm:cxn modelId="{980589B9-9E6A-45B7-AB11-0D8D2A591DDC}" type="presParOf" srcId="{C05E88CA-C57C-4FF9-973A-4E95993CFC06}" destId="{AE8CF9B6-8051-461D-98BD-D1900F129626}" srcOrd="0" destOrd="0" presId="urn:microsoft.com/office/officeart/2005/8/layout/cycle1"/>
    <dgm:cxn modelId="{CEC3E87D-4BA9-4E48-A5E4-AFB6682AB010}" type="presParOf" srcId="{C05E88CA-C57C-4FF9-973A-4E95993CFC06}" destId="{88009539-ABB0-48C0-A995-25081C01A0B5}" srcOrd="1" destOrd="0" presId="urn:microsoft.com/office/officeart/2005/8/layout/cycle1"/>
    <dgm:cxn modelId="{C5D1235B-779F-4A1D-B0FB-3628A6A03B70}" type="presParOf" srcId="{C05E88CA-C57C-4FF9-973A-4E95993CFC06}" destId="{4D6D6ABD-CC47-40C6-B631-3A7341E835BD}" srcOrd="2" destOrd="0" presId="urn:microsoft.com/office/officeart/2005/8/layout/cycle1"/>
    <dgm:cxn modelId="{E88355A6-95F8-4A01-A7E2-98B0CCFB656F}" type="presParOf" srcId="{C05E88CA-C57C-4FF9-973A-4E95993CFC06}" destId="{51B92D0B-7228-447C-9EA0-7D3D77569B79}" srcOrd="3" destOrd="0" presId="urn:microsoft.com/office/officeart/2005/8/layout/cycle1"/>
    <dgm:cxn modelId="{B3D5FEB6-032A-45B4-9D17-A59DF5B98057}" type="presParOf" srcId="{C05E88CA-C57C-4FF9-973A-4E95993CFC06}" destId="{E9345566-68E4-4F33-91B1-676E5F01804A}" srcOrd="4" destOrd="0" presId="urn:microsoft.com/office/officeart/2005/8/layout/cycle1"/>
    <dgm:cxn modelId="{084F67A0-4EF3-4B97-BFCA-62B661B9927F}" type="presParOf" srcId="{C05E88CA-C57C-4FF9-973A-4E95993CFC06}" destId="{941D6B72-DC6D-45CB-9CC9-03BA0EB5C5BA}" srcOrd="5" destOrd="0" presId="urn:microsoft.com/office/officeart/2005/8/layout/cycle1"/>
    <dgm:cxn modelId="{B87DD6E7-5C1F-4646-B110-B7F55C62D739}" type="presParOf" srcId="{C05E88CA-C57C-4FF9-973A-4E95993CFC06}" destId="{F55A875E-2D9C-4FD2-B2EB-29896E4507D8}" srcOrd="6" destOrd="0" presId="urn:microsoft.com/office/officeart/2005/8/layout/cycle1"/>
    <dgm:cxn modelId="{CF8B637A-2580-475C-A902-F6865423CADE}" type="presParOf" srcId="{C05E88CA-C57C-4FF9-973A-4E95993CFC06}" destId="{A31627EE-F58F-4C9A-80FD-1E9886401753}" srcOrd="7" destOrd="0" presId="urn:microsoft.com/office/officeart/2005/8/layout/cycle1"/>
    <dgm:cxn modelId="{CC34729C-A9B3-4E8D-BC71-CD62BA9AD7B3}" type="presParOf" srcId="{C05E88CA-C57C-4FF9-973A-4E95993CFC06}" destId="{3F2A3490-9E2E-41B0-87FE-AC3D20A1FF36}" srcOrd="8" destOrd="0" presId="urn:microsoft.com/office/officeart/2005/8/layout/cycle1"/>
    <dgm:cxn modelId="{039978B6-702E-423A-BB90-162DD2B366C2}" type="presParOf" srcId="{C05E88CA-C57C-4FF9-973A-4E95993CFC06}" destId="{A704A6E3-6B25-4FDD-B524-8C5A096474F0}" srcOrd="9" destOrd="0" presId="urn:microsoft.com/office/officeart/2005/8/layout/cycle1"/>
    <dgm:cxn modelId="{6D0A2E38-05BF-45F8-93D4-C3BF4481391C}" type="presParOf" srcId="{C05E88CA-C57C-4FF9-973A-4E95993CFC06}" destId="{66D37D46-EECD-471E-A0A2-5F9C13A59401}" srcOrd="10" destOrd="0" presId="urn:microsoft.com/office/officeart/2005/8/layout/cycle1"/>
    <dgm:cxn modelId="{AED25693-DA36-4500-B32F-5D1A948DCBC4}" type="presParOf" srcId="{C05E88CA-C57C-4FF9-973A-4E95993CFC06}" destId="{AD135BBA-CBB3-4973-96CA-89A893DB5C11}" srcOrd="11" destOrd="0" presId="urn:microsoft.com/office/officeart/2005/8/layout/cycle1"/>
    <dgm:cxn modelId="{67900C82-2622-4864-931B-007036F98F82}" type="presParOf" srcId="{C05E88CA-C57C-4FF9-973A-4E95993CFC06}" destId="{F0749895-E374-43A3-A50F-16248C5193A2}" srcOrd="12" destOrd="0" presId="urn:microsoft.com/office/officeart/2005/8/layout/cycle1"/>
    <dgm:cxn modelId="{D37E124D-B81F-4840-AD3F-62A8B317D01E}" type="presParOf" srcId="{C05E88CA-C57C-4FF9-973A-4E95993CFC06}" destId="{8BA675D1-6496-43CD-875D-B5655AAE9771}" srcOrd="13" destOrd="0" presId="urn:microsoft.com/office/officeart/2005/8/layout/cycle1"/>
    <dgm:cxn modelId="{E17D2E68-EB1B-48DB-8B2D-435168E844EC}" type="presParOf" srcId="{C05E88CA-C57C-4FF9-973A-4E95993CFC06}" destId="{F01996F1-99BE-4CF1-817B-26F91EC010B9}" srcOrd="14"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009539-ABB0-48C0-A995-25081C01A0B5}">
      <dsp:nvSpPr>
        <dsp:cNvPr id="0" name=""/>
        <dsp:cNvSpPr/>
      </dsp:nvSpPr>
      <dsp:spPr>
        <a:xfrm>
          <a:off x="6694858" y="42066"/>
          <a:ext cx="2132198"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加大对基础性研究的支持，鼓励普遍性的技术改进，为全社会的科技创新夯实牢固基础</a:t>
          </a:r>
          <a:endParaRPr lang="zh-CN" altLang="en-US" sz="1600" kern="1200" dirty="0"/>
        </a:p>
      </dsp:txBody>
      <dsp:txXfrm>
        <a:off x="6694858" y="42066"/>
        <a:ext cx="2132198" cy="1412313"/>
      </dsp:txXfrm>
    </dsp:sp>
    <dsp:sp modelId="{4D6D6ABD-CC47-40C6-B631-3A7341E835BD}">
      <dsp:nvSpPr>
        <dsp:cNvPr id="0" name=""/>
        <dsp:cNvSpPr/>
      </dsp:nvSpPr>
      <dsp:spPr>
        <a:xfrm>
          <a:off x="3729885" y="890"/>
          <a:ext cx="5298498" cy="5298498"/>
        </a:xfrm>
        <a:prstGeom prst="circularArrow">
          <a:avLst>
            <a:gd name="adj1" fmla="val 5198"/>
            <a:gd name="adj2" fmla="val 335736"/>
            <a:gd name="adj3" fmla="val 21293965"/>
            <a:gd name="adj4" fmla="val 1976560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345566-68E4-4F33-91B1-676E5F01804A}">
      <dsp:nvSpPr>
        <dsp:cNvPr id="0" name=""/>
        <dsp:cNvSpPr/>
      </dsp:nvSpPr>
      <dsp:spPr>
        <a:xfrm>
          <a:off x="7307508" y="2670450"/>
          <a:ext cx="261492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是为科研项目创造良好的融资环境，在进一步加大政府投入的基础上鼓励和引导社会资本参与科技创新活动</a:t>
          </a:r>
          <a:endParaRPr lang="zh-CN" altLang="en-US" sz="1600" kern="1200" dirty="0"/>
        </a:p>
      </dsp:txBody>
      <dsp:txXfrm>
        <a:off x="7307508" y="2670450"/>
        <a:ext cx="2614927" cy="1412313"/>
      </dsp:txXfrm>
    </dsp:sp>
    <dsp:sp modelId="{941D6B72-DC6D-45CB-9CC9-03BA0EB5C5BA}">
      <dsp:nvSpPr>
        <dsp:cNvPr id="0" name=""/>
        <dsp:cNvSpPr/>
      </dsp:nvSpPr>
      <dsp:spPr>
        <a:xfrm>
          <a:off x="3729885" y="890"/>
          <a:ext cx="5298498" cy="5298498"/>
        </a:xfrm>
        <a:prstGeom prst="circularArrow">
          <a:avLst>
            <a:gd name="adj1" fmla="val 5198"/>
            <a:gd name="adj2" fmla="val 335736"/>
            <a:gd name="adj3" fmla="val 2861170"/>
            <a:gd name="adj4" fmla="val 2252744"/>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627EE-F58F-4C9A-80FD-1E9886401753}">
      <dsp:nvSpPr>
        <dsp:cNvPr id="0" name=""/>
        <dsp:cNvSpPr/>
      </dsp:nvSpPr>
      <dsp:spPr>
        <a:xfrm>
          <a:off x="4973579" y="4294880"/>
          <a:ext cx="2811111"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高度重视高精尖人才的培养和引进，健全人才培养、引进、使用和保护机制，激发科技人才的持久创新动力</a:t>
          </a:r>
          <a:endParaRPr lang="zh-CN" altLang="en-US" sz="1600" kern="1200" dirty="0"/>
        </a:p>
      </dsp:txBody>
      <dsp:txXfrm>
        <a:off x="4973579" y="4294880"/>
        <a:ext cx="2811111" cy="1412313"/>
      </dsp:txXfrm>
    </dsp:sp>
    <dsp:sp modelId="{3F2A3490-9E2E-41B0-87FE-AC3D20A1FF36}">
      <dsp:nvSpPr>
        <dsp:cNvPr id="0" name=""/>
        <dsp:cNvSpPr/>
      </dsp:nvSpPr>
      <dsp:spPr>
        <a:xfrm>
          <a:off x="3729885" y="890"/>
          <a:ext cx="5298498" cy="5298498"/>
        </a:xfrm>
        <a:prstGeom prst="circularArrow">
          <a:avLst>
            <a:gd name="adj1" fmla="val 5198"/>
            <a:gd name="adj2" fmla="val 335736"/>
            <a:gd name="adj3" fmla="val 8211520"/>
            <a:gd name="adj4" fmla="val 760309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D37D46-EECD-471E-A0A2-5F9C13A59401}">
      <dsp:nvSpPr>
        <dsp:cNvPr id="0" name=""/>
        <dsp:cNvSpPr/>
      </dsp:nvSpPr>
      <dsp:spPr>
        <a:xfrm>
          <a:off x="2307664" y="2670450"/>
          <a:ext cx="367126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推动企业与高等院校、科研机构的技术研发合作，推进产学研一体化发展，促进科技成果快速转化为现实生产力</a:t>
          </a:r>
          <a:endParaRPr lang="zh-CN" altLang="en-US" sz="1600" kern="1200" dirty="0"/>
        </a:p>
      </dsp:txBody>
      <dsp:txXfrm>
        <a:off x="2307664" y="2670450"/>
        <a:ext cx="3671267" cy="1412313"/>
      </dsp:txXfrm>
    </dsp:sp>
    <dsp:sp modelId="{AD135BBA-CBB3-4973-96CA-89A893DB5C11}">
      <dsp:nvSpPr>
        <dsp:cNvPr id="0" name=""/>
        <dsp:cNvSpPr/>
      </dsp:nvSpPr>
      <dsp:spPr>
        <a:xfrm>
          <a:off x="3729885" y="890"/>
          <a:ext cx="5298498" cy="5298498"/>
        </a:xfrm>
        <a:prstGeom prst="circularArrow">
          <a:avLst>
            <a:gd name="adj1" fmla="val 5198"/>
            <a:gd name="adj2" fmla="val 335736"/>
            <a:gd name="adj3" fmla="val 12298659"/>
            <a:gd name="adj4" fmla="val 10770299"/>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A675D1-6496-43CD-875D-B5655AAE9771}">
      <dsp:nvSpPr>
        <dsp:cNvPr id="0" name=""/>
        <dsp:cNvSpPr/>
      </dsp:nvSpPr>
      <dsp:spPr>
        <a:xfrm>
          <a:off x="3830415" y="42066"/>
          <a:ext cx="2333792"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b="0" i="0" kern="1200" dirty="0"/>
            <a:t>推动在节能环保、新一代信息技术、高端装备制造、新能源、新材料等新兴领域的技术开发，力争取得突破性进展，创造相对于发达国家的优势地位</a:t>
          </a:r>
          <a:endParaRPr lang="zh-CN" altLang="en-US" sz="1600" kern="1200" dirty="0"/>
        </a:p>
      </dsp:txBody>
      <dsp:txXfrm>
        <a:off x="3830415" y="42066"/>
        <a:ext cx="2333792" cy="1412313"/>
      </dsp:txXfrm>
    </dsp:sp>
    <dsp:sp modelId="{F01996F1-99BE-4CF1-817B-26F91EC010B9}">
      <dsp:nvSpPr>
        <dsp:cNvPr id="0" name=""/>
        <dsp:cNvSpPr/>
      </dsp:nvSpPr>
      <dsp:spPr>
        <a:xfrm>
          <a:off x="3729885" y="890"/>
          <a:ext cx="5298498" cy="5298498"/>
        </a:xfrm>
        <a:prstGeom prst="circularArrow">
          <a:avLst>
            <a:gd name="adj1" fmla="val 5198"/>
            <a:gd name="adj2" fmla="val 335736"/>
            <a:gd name="adj3" fmla="val 16327351"/>
            <a:gd name="adj4" fmla="val 15885270"/>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11.jpeg>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A3F2BE-D6AA-4E31-A040-2B166DA0DDEF}" type="datetimeFigureOut">
              <a:rPr lang="zh-CN" altLang="en-US" smtClean="0"/>
              <a:t>2019/3/21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39D15F-85BE-4283-8CBC-F6BBBF53F07C}" type="slidenum">
              <a:rPr lang="zh-CN" altLang="en-US" smtClean="0"/>
              <a:t>‹#›</a:t>
            </a:fld>
            <a:endParaRPr lang="zh-CN" altLang="en-US"/>
          </a:p>
        </p:txBody>
      </p:sp>
    </p:spTree>
    <p:extLst>
      <p:ext uri="{BB962C8B-B14F-4D97-AF65-F5344CB8AC3E}">
        <p14:creationId xmlns:p14="http://schemas.microsoft.com/office/powerpoint/2010/main" val="2575735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a:t>
            </a:fld>
            <a:endParaRPr lang="zh-CN" altLang="en-US"/>
          </a:p>
        </p:txBody>
      </p:sp>
    </p:spTree>
    <p:extLst>
      <p:ext uri="{BB962C8B-B14F-4D97-AF65-F5344CB8AC3E}">
        <p14:creationId xmlns:p14="http://schemas.microsoft.com/office/powerpoint/2010/main" val="13440122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10</a:t>
            </a:fld>
            <a:endParaRPr lang="zh-CN" altLang="en-US"/>
          </a:p>
        </p:txBody>
      </p:sp>
    </p:spTree>
    <p:extLst>
      <p:ext uri="{BB962C8B-B14F-4D97-AF65-F5344CB8AC3E}">
        <p14:creationId xmlns:p14="http://schemas.microsoft.com/office/powerpoint/2010/main" val="998686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11</a:t>
            </a:fld>
            <a:endParaRPr lang="zh-CN" altLang="en-US"/>
          </a:p>
        </p:txBody>
      </p:sp>
    </p:spTree>
    <p:extLst>
      <p:ext uri="{BB962C8B-B14F-4D97-AF65-F5344CB8AC3E}">
        <p14:creationId xmlns:p14="http://schemas.microsoft.com/office/powerpoint/2010/main" val="1332136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12</a:t>
            </a:fld>
            <a:endParaRPr lang="zh-CN" altLang="en-US"/>
          </a:p>
        </p:txBody>
      </p:sp>
    </p:spTree>
    <p:extLst>
      <p:ext uri="{BB962C8B-B14F-4D97-AF65-F5344CB8AC3E}">
        <p14:creationId xmlns:p14="http://schemas.microsoft.com/office/powerpoint/2010/main" val="1796319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13</a:t>
            </a:fld>
            <a:endParaRPr lang="zh-CN" altLang="en-US"/>
          </a:p>
        </p:txBody>
      </p:sp>
    </p:spTree>
    <p:extLst>
      <p:ext uri="{BB962C8B-B14F-4D97-AF65-F5344CB8AC3E}">
        <p14:creationId xmlns:p14="http://schemas.microsoft.com/office/powerpoint/2010/main" val="1022236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14</a:t>
            </a:fld>
            <a:endParaRPr lang="zh-CN" altLang="en-US"/>
          </a:p>
        </p:txBody>
      </p:sp>
    </p:spTree>
    <p:extLst>
      <p:ext uri="{BB962C8B-B14F-4D97-AF65-F5344CB8AC3E}">
        <p14:creationId xmlns:p14="http://schemas.microsoft.com/office/powerpoint/2010/main" val="1218960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15</a:t>
            </a:fld>
            <a:endParaRPr lang="zh-CN" altLang="en-US"/>
          </a:p>
        </p:txBody>
      </p:sp>
    </p:spTree>
    <p:extLst>
      <p:ext uri="{BB962C8B-B14F-4D97-AF65-F5344CB8AC3E}">
        <p14:creationId xmlns:p14="http://schemas.microsoft.com/office/powerpoint/2010/main" val="2035272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16</a:t>
            </a:fld>
            <a:endParaRPr lang="zh-CN" altLang="en-US"/>
          </a:p>
        </p:txBody>
      </p:sp>
    </p:spTree>
    <p:extLst>
      <p:ext uri="{BB962C8B-B14F-4D97-AF65-F5344CB8AC3E}">
        <p14:creationId xmlns:p14="http://schemas.microsoft.com/office/powerpoint/2010/main" val="4072769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17</a:t>
            </a:fld>
            <a:endParaRPr lang="zh-CN" altLang="en-US"/>
          </a:p>
        </p:txBody>
      </p:sp>
    </p:spTree>
    <p:extLst>
      <p:ext uri="{BB962C8B-B14F-4D97-AF65-F5344CB8AC3E}">
        <p14:creationId xmlns:p14="http://schemas.microsoft.com/office/powerpoint/2010/main" val="2877533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18</a:t>
            </a:fld>
            <a:endParaRPr lang="zh-CN" altLang="en-US"/>
          </a:p>
        </p:txBody>
      </p:sp>
    </p:spTree>
    <p:extLst>
      <p:ext uri="{BB962C8B-B14F-4D97-AF65-F5344CB8AC3E}">
        <p14:creationId xmlns:p14="http://schemas.microsoft.com/office/powerpoint/2010/main" val="13305497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19</a:t>
            </a:fld>
            <a:endParaRPr lang="zh-CN" altLang="en-US"/>
          </a:p>
        </p:txBody>
      </p:sp>
    </p:spTree>
    <p:extLst>
      <p:ext uri="{BB962C8B-B14F-4D97-AF65-F5344CB8AC3E}">
        <p14:creationId xmlns:p14="http://schemas.microsoft.com/office/powerpoint/2010/main" val="2565299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a:t>
            </a:fld>
            <a:endParaRPr lang="zh-CN" altLang="en-US"/>
          </a:p>
        </p:txBody>
      </p:sp>
    </p:spTree>
    <p:extLst>
      <p:ext uri="{BB962C8B-B14F-4D97-AF65-F5344CB8AC3E}">
        <p14:creationId xmlns:p14="http://schemas.microsoft.com/office/powerpoint/2010/main" val="3795591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20</a:t>
            </a:fld>
            <a:endParaRPr lang="zh-CN" altLang="en-US"/>
          </a:p>
        </p:txBody>
      </p:sp>
    </p:spTree>
    <p:extLst>
      <p:ext uri="{BB962C8B-B14F-4D97-AF65-F5344CB8AC3E}">
        <p14:creationId xmlns:p14="http://schemas.microsoft.com/office/powerpoint/2010/main" val="12584590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21</a:t>
            </a:fld>
            <a:endParaRPr lang="zh-CN" altLang="en-US"/>
          </a:p>
        </p:txBody>
      </p:sp>
    </p:spTree>
    <p:extLst>
      <p:ext uri="{BB962C8B-B14F-4D97-AF65-F5344CB8AC3E}">
        <p14:creationId xmlns:p14="http://schemas.microsoft.com/office/powerpoint/2010/main" val="17995004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22</a:t>
            </a:fld>
            <a:endParaRPr lang="zh-CN" altLang="en-US"/>
          </a:p>
        </p:txBody>
      </p:sp>
    </p:spTree>
    <p:extLst>
      <p:ext uri="{BB962C8B-B14F-4D97-AF65-F5344CB8AC3E}">
        <p14:creationId xmlns:p14="http://schemas.microsoft.com/office/powerpoint/2010/main" val="3330215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23</a:t>
            </a:fld>
            <a:endParaRPr lang="zh-CN" altLang="en-US"/>
          </a:p>
        </p:txBody>
      </p:sp>
    </p:spTree>
    <p:extLst>
      <p:ext uri="{BB962C8B-B14F-4D97-AF65-F5344CB8AC3E}">
        <p14:creationId xmlns:p14="http://schemas.microsoft.com/office/powerpoint/2010/main" val="87972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3</a:t>
            </a:fld>
            <a:endParaRPr lang="zh-CN" altLang="en-US"/>
          </a:p>
        </p:txBody>
      </p:sp>
    </p:spTree>
    <p:extLst>
      <p:ext uri="{BB962C8B-B14F-4D97-AF65-F5344CB8AC3E}">
        <p14:creationId xmlns:p14="http://schemas.microsoft.com/office/powerpoint/2010/main" val="942280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http://dangshi.people.com.cn/n/2013/0806/c85037-22457829.html</a:t>
            </a:r>
          </a:p>
          <a:p>
            <a:r>
              <a:rPr lang="en-US" altLang="zh-CN"/>
              <a:t>http://cpc.people.com.cn/GB/69112/99981/99983/6144329.html</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4</a:t>
            </a:fld>
            <a:endParaRPr lang="zh-CN" altLang="en-US"/>
          </a:p>
        </p:txBody>
      </p:sp>
    </p:spTree>
    <p:extLst>
      <p:ext uri="{BB962C8B-B14F-4D97-AF65-F5344CB8AC3E}">
        <p14:creationId xmlns:p14="http://schemas.microsoft.com/office/powerpoint/2010/main" val="130167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http://dangshi.people.com.cn/n/2013/0806/c85037-22457829.html</a:t>
            </a:r>
          </a:p>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5</a:t>
            </a:fld>
            <a:endParaRPr lang="zh-CN" altLang="en-US"/>
          </a:p>
        </p:txBody>
      </p:sp>
    </p:spTree>
    <p:extLst>
      <p:ext uri="{BB962C8B-B14F-4D97-AF65-F5344CB8AC3E}">
        <p14:creationId xmlns:p14="http://schemas.microsoft.com/office/powerpoint/2010/main" val="666494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6</a:t>
            </a:fld>
            <a:endParaRPr lang="zh-CN" altLang="en-US"/>
          </a:p>
        </p:txBody>
      </p:sp>
    </p:spTree>
    <p:extLst>
      <p:ext uri="{BB962C8B-B14F-4D97-AF65-F5344CB8AC3E}">
        <p14:creationId xmlns:p14="http://schemas.microsoft.com/office/powerpoint/2010/main" val="230525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7</a:t>
            </a:fld>
            <a:endParaRPr lang="zh-CN" altLang="en-US"/>
          </a:p>
        </p:txBody>
      </p:sp>
    </p:spTree>
    <p:extLst>
      <p:ext uri="{BB962C8B-B14F-4D97-AF65-F5344CB8AC3E}">
        <p14:creationId xmlns:p14="http://schemas.microsoft.com/office/powerpoint/2010/main" val="314559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8</a:t>
            </a:fld>
            <a:endParaRPr lang="zh-CN" altLang="en-US"/>
          </a:p>
        </p:txBody>
      </p:sp>
    </p:spTree>
    <p:extLst>
      <p:ext uri="{BB962C8B-B14F-4D97-AF65-F5344CB8AC3E}">
        <p14:creationId xmlns:p14="http://schemas.microsoft.com/office/powerpoint/2010/main" val="291564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9</a:t>
            </a:fld>
            <a:endParaRPr lang="zh-CN" altLang="en-US"/>
          </a:p>
        </p:txBody>
      </p:sp>
    </p:spTree>
    <p:extLst>
      <p:ext uri="{BB962C8B-B14F-4D97-AF65-F5344CB8AC3E}">
        <p14:creationId xmlns:p14="http://schemas.microsoft.com/office/powerpoint/2010/main" val="277938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CF55BF-C435-44DC-8C38-ADAB64C0DAB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60B9CCE-74BA-42F4-A8F6-E319FC625C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F680C217-715C-4C9E-BB3E-2C3E407D1B70}"/>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A911470A-FEEB-4446-B3A7-AB3ED181B8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BF7F104-4EDB-406C-8BEA-EE5B9A1FDEE0}"/>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6153593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F715E-DBB2-49A4-9628-FE928699A9D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C40B765-68ED-4D26-B2DC-BC89B843959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C14517-6B41-41E4-86EF-D898397C9AC6}"/>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FB53B928-1FA9-4B3A-B6BF-FA1293CDAB5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845489-3F6D-49A0-9D89-C486D6F1D9B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95481122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908AB75-3BF3-48FB-8814-E6BC3812F66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E1D4511-5BB6-404A-9BFF-0E0E82E74F5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3F0E9C0-5641-4750-9094-721E8AE988AB}"/>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AA235177-6DC3-4A92-9C1A-ED555752441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5A5A70-D2C0-4195-8174-E8F9919E014D}"/>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94395548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9D5BF3-58DF-4AA3-82F2-9889C57945B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A0F817C-4EF7-4625-BEF2-3DE08607AEF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43F01A5-F628-40C7-A698-D42A59E8A95E}"/>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D9EAC0AC-B4A6-4F50-B671-2D46D897C6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5747824-14E3-4927-9DAB-17E094A1B1AC}"/>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67175203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F114D-8F1B-4AD4-B689-D515995C53B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27B9FE4-D5E1-4223-AC0F-47EEA276F1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BEE914D-0CDC-490F-BD85-9670DDF0A1A5}"/>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5446B441-4E05-415F-988C-C1ABEAF9AAD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6711C5-C421-4720-B805-88AC666E6339}"/>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420780836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9FC9E-F927-4392-96CA-5A66DF9A012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4C36E8F-A56D-45D0-A165-8BC16B7DF3D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32DE1AD-92B9-4609-BECD-DE7BA2BF93C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0833B80-A04E-46DB-96D1-D4209E9ED30F}"/>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DE5FEF15-69F5-45B0-A316-A7F97BF8155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4467FF0-A711-4B45-AFA1-21694423FFDB}"/>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70780165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6FCFCA-50DE-46F2-9153-4357780511E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0E63BF0-F781-4775-BEF1-1D3B0E75D7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BFF2C7E-0DF3-4163-AB34-54EBC7F3A2DB}"/>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4BA7301-AAB6-4073-BFE2-DD747D9887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2DF3C37-A91F-4516-A080-4CD66AE5754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22CE81C-5DC2-449D-AEF0-2DF2884F5A5B}"/>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8" name="页脚占位符 7">
            <a:extLst>
              <a:ext uri="{FF2B5EF4-FFF2-40B4-BE49-F238E27FC236}">
                <a16:creationId xmlns:a16="http://schemas.microsoft.com/office/drawing/2014/main" id="{3BA89619-6F43-46AF-BDFD-36963D9703B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C263EAB-F3A3-46D5-ACE1-A5DEDE67525F}"/>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24466168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FD96B-0DB0-4ACF-BAC5-F7B679B3159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97CA393-086F-48D8-B6F8-C0C90F153F0E}"/>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4" name="页脚占位符 3">
            <a:extLst>
              <a:ext uri="{FF2B5EF4-FFF2-40B4-BE49-F238E27FC236}">
                <a16:creationId xmlns:a16="http://schemas.microsoft.com/office/drawing/2014/main" id="{F6CAA590-6F57-4970-A643-9EA93426DBE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4C13904-6775-4653-99EE-963F46885F9E}"/>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66757314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36E77F4-47CC-4F6A-B696-3301E8BE66F5}"/>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3" name="页脚占位符 2">
            <a:extLst>
              <a:ext uri="{FF2B5EF4-FFF2-40B4-BE49-F238E27FC236}">
                <a16:creationId xmlns:a16="http://schemas.microsoft.com/office/drawing/2014/main" id="{44A88847-4E4D-4A66-9EC3-3B5592DD39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937AF9D-36E1-49FC-8D78-F57B737FDC7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9425214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BC5CF3-C53E-4E5B-8801-11355A33ED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977B245-474B-490B-A7E4-CFB5B42532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2E82064-B170-4097-ADB3-162DC95FF5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C8A90B7-8313-4C7A-B5A4-180207173A5D}"/>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04AE1339-50B2-411B-9EBE-C3C3BF2B24D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C394BA-1B24-4ED5-9D50-D71A5825E7FA}"/>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84850895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A917B8-1DE3-4653-954B-A7A2C7FC7E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3C3117F-9584-4B59-AF78-04CBD12AB6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0DD4EA4-D1E7-4586-A6C2-1792C0ABEB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1C900D9-95C4-47BC-A506-694F2AB762D7}"/>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EA525757-C5C3-4A58-ADAA-B4814231BA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9646A3-1442-4D5A-9B42-48F3A792BA43}"/>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1704790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D43F8BF-78D1-4CCB-9950-387DDF2FF2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1ACE457-CB21-44C8-A51B-46E0D1BBC2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C0252B-7E88-4A4B-98F3-BEC9D2BC86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0EF5FEB8-808A-4E48-95A4-0685B15516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F28CBEB-D7CD-4DC7-BFB2-25666CCAB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88ECF-653B-44FB-B82C-B7B88D64F516}" type="slidenum">
              <a:rPr lang="zh-CN" altLang="en-US" smtClean="0"/>
              <a:t>‹#›</a:t>
            </a:fld>
            <a:endParaRPr lang="zh-CN" altLang="en-US"/>
          </a:p>
        </p:txBody>
      </p:sp>
      <p:pic>
        <p:nvPicPr>
          <p:cNvPr id="7" name="图片 6" descr="图片包含 户外, 天空, 自然, 人员&#10;&#10;已生成极高可信度的说明">
            <a:extLst>
              <a:ext uri="{FF2B5EF4-FFF2-40B4-BE49-F238E27FC236}">
                <a16:creationId xmlns:a16="http://schemas.microsoft.com/office/drawing/2014/main" id="{757EC68E-66FB-4CF8-A0D1-0085CC86D796}"/>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26028" r="26771" b="31298"/>
          <a:stretch/>
        </p:blipFill>
        <p:spPr>
          <a:xfrm>
            <a:off x="0" y="0"/>
            <a:ext cx="12192000" cy="6858000"/>
          </a:xfrm>
          <a:prstGeom prst="rect">
            <a:avLst/>
          </a:prstGeom>
        </p:spPr>
      </p:pic>
      <p:pic>
        <p:nvPicPr>
          <p:cNvPr id="8" name="图片 7">
            <a:extLst>
              <a:ext uri="{FF2B5EF4-FFF2-40B4-BE49-F238E27FC236}">
                <a16:creationId xmlns:a16="http://schemas.microsoft.com/office/drawing/2014/main" id="{D591E1C9-6D69-48EC-BDEE-02D2681C2497}"/>
              </a:ext>
            </a:extLst>
          </p:cNvPr>
          <p:cNvPicPr>
            <a:picLocks noChangeAspect="1"/>
          </p:cNvPicPr>
          <p:nvPr userDrawn="1"/>
        </p:nvPicPr>
        <p:blipFill>
          <a:blip r:embed="rId14">
            <a:extLst>
              <a:ext uri="{BEBA8EAE-BF5A-486C-A8C5-ECC9F3942E4B}">
                <a14:imgProps xmlns:a14="http://schemas.microsoft.com/office/drawing/2010/main">
                  <a14:imgLayer r:embed="rId15">
                    <a14:imgEffect>
                      <a14:saturation sat="33000"/>
                    </a14:imgEffect>
                  </a14:imgLayer>
                </a14:imgProps>
              </a:ext>
              <a:ext uri="{28A0092B-C50C-407E-A947-70E740481C1C}">
                <a14:useLocalDpi xmlns:a14="http://schemas.microsoft.com/office/drawing/2010/main" val="0"/>
              </a:ext>
            </a:extLst>
          </a:blip>
          <a:stretch>
            <a:fillRect/>
          </a:stretch>
        </p:blipFill>
        <p:spPr>
          <a:xfrm>
            <a:off x="92101" y="3798989"/>
            <a:ext cx="2820940" cy="2940344"/>
          </a:xfrm>
          <a:prstGeom prst="rect">
            <a:avLst/>
          </a:prstGeom>
        </p:spPr>
      </p:pic>
      <p:pic>
        <p:nvPicPr>
          <p:cNvPr id="9" name="图片 8">
            <a:extLst>
              <a:ext uri="{FF2B5EF4-FFF2-40B4-BE49-F238E27FC236}">
                <a16:creationId xmlns:a16="http://schemas.microsoft.com/office/drawing/2014/main" id="{1DFCBC73-3D9F-4047-A145-BC4BF768760A}"/>
              </a:ext>
            </a:extLst>
          </p:cNvPr>
          <p:cNvPicPr>
            <a:picLocks noChangeAspect="1"/>
          </p:cNvPicPr>
          <p:nvPr userDrawn="1"/>
        </p:nvPicPr>
        <p:blipFill rotWithShape="1">
          <a:blip r:embed="rId16" cstate="screen">
            <a:duotone>
              <a:schemeClr val="bg2">
                <a:shade val="45000"/>
                <a:satMod val="135000"/>
              </a:schemeClr>
              <a:prstClr val="white"/>
            </a:duotone>
          </a:blip>
          <a:srcRect/>
          <a:stretch>
            <a:fillRect/>
          </a:stretch>
        </p:blipFill>
        <p:spPr>
          <a:xfrm>
            <a:off x="2410907" y="560161"/>
            <a:ext cx="834571" cy="783771"/>
          </a:xfrm>
          <a:prstGeom prst="rect">
            <a:avLst/>
          </a:prstGeom>
        </p:spPr>
      </p:pic>
      <p:pic>
        <p:nvPicPr>
          <p:cNvPr id="10" name="图片 9">
            <a:extLst>
              <a:ext uri="{FF2B5EF4-FFF2-40B4-BE49-F238E27FC236}">
                <a16:creationId xmlns:a16="http://schemas.microsoft.com/office/drawing/2014/main" id="{0688D24A-44B2-4B31-848A-C1DEC4F40061}"/>
              </a:ext>
            </a:extLst>
          </p:cNvPr>
          <p:cNvPicPr>
            <a:picLocks noChangeAspect="1"/>
          </p:cNvPicPr>
          <p:nvPr userDrawn="1"/>
        </p:nvPicPr>
        <p:blipFill rotWithShape="1">
          <a:blip r:embed="rId17" cstate="screen">
            <a:duotone>
              <a:schemeClr val="bg2">
                <a:shade val="45000"/>
                <a:satMod val="135000"/>
              </a:schemeClr>
              <a:prstClr val="white"/>
            </a:duotone>
          </a:blip>
          <a:srcRect/>
          <a:stretch>
            <a:fillRect/>
          </a:stretch>
        </p:blipFill>
        <p:spPr>
          <a:xfrm>
            <a:off x="8987712" y="743860"/>
            <a:ext cx="863601" cy="555170"/>
          </a:xfrm>
          <a:prstGeom prst="rect">
            <a:avLst/>
          </a:prstGeom>
        </p:spPr>
      </p:pic>
      <p:pic>
        <p:nvPicPr>
          <p:cNvPr id="11" name="图片 10">
            <a:extLst>
              <a:ext uri="{FF2B5EF4-FFF2-40B4-BE49-F238E27FC236}">
                <a16:creationId xmlns:a16="http://schemas.microsoft.com/office/drawing/2014/main" id="{69CC45D6-73B6-474E-B3CF-A4DD43953168}"/>
              </a:ext>
            </a:extLst>
          </p:cNvPr>
          <p:cNvPicPr>
            <a:picLocks noChangeAspect="1"/>
          </p:cNvPicPr>
          <p:nvPr userDrawn="1"/>
        </p:nvPicPr>
        <p:blipFill>
          <a:blip r:embed="rId18">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546852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file:////var/folders/wm/85gx84kd5_j79rdrjpwl4d200000gn/T/com.microsoft.Powerpoint/converted_emf.emf" TargetMode="External"/><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8.xml"/><Relationship Id="rId1" Type="http://schemas.openxmlformats.org/officeDocument/2006/relationships/tags" Target="../tags/tag27.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0.xml"/><Relationship Id="rId1" Type="http://schemas.openxmlformats.org/officeDocument/2006/relationships/tags" Target="../tags/tag29.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image" Target="../media/image5.png"/><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image" Target="../media/image9.png"/><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notesSlide" Target="../notesSlides/notesSlide2.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6.xml"/><Relationship Id="rId1" Type="http://schemas.openxmlformats.org/officeDocument/2006/relationships/tags" Target="../tags/tag25.xml"/><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图片 9" descr="图片包含 户外, 天空, 自然, 人员&#10;&#10;已生成极高可信度的说明">
            <a:extLst>
              <a:ext uri="{FF2B5EF4-FFF2-40B4-BE49-F238E27FC236}">
                <a16:creationId xmlns:a16="http://schemas.microsoft.com/office/drawing/2014/main" id="{7FB8B21C-016C-42EB-B2BC-B392C3990AF1}"/>
              </a:ext>
            </a:extLst>
          </p:cNvPr>
          <p:cNvPicPr>
            <a:picLocks noChangeAspect="1"/>
          </p:cNvPicPr>
          <p:nvPr/>
        </p:nvPicPr>
        <p:blipFill rotWithShape="1">
          <a:blip r:embed="rId4">
            <a:extLst>
              <a:ext uri="{28A0092B-C50C-407E-A947-70E740481C1C}">
                <a14:useLocalDpi xmlns:a14="http://schemas.microsoft.com/office/drawing/2010/main" val="0"/>
              </a:ext>
            </a:extLst>
          </a:blip>
          <a:srcRect l="6067" r="25230"/>
          <a:stretch/>
        </p:blipFill>
        <p:spPr>
          <a:xfrm>
            <a:off x="-148991" y="-1"/>
            <a:ext cx="12192001" cy="6858000"/>
          </a:xfrm>
          <a:prstGeom prst="rect">
            <a:avLst/>
          </a:prstGeom>
        </p:spPr>
      </p:pic>
      <p:sp>
        <p:nvSpPr>
          <p:cNvPr id="4" name="矩形 3">
            <a:extLst>
              <a:ext uri="{FF2B5EF4-FFF2-40B4-BE49-F238E27FC236}">
                <a16:creationId xmlns:a16="http://schemas.microsoft.com/office/drawing/2014/main" id="{F781B5CE-5B97-478C-9D77-971CE87DD461}"/>
              </a:ext>
            </a:extLst>
          </p:cNvPr>
          <p:cNvSpPr/>
          <p:nvPr/>
        </p:nvSpPr>
        <p:spPr>
          <a:xfrm>
            <a:off x="1912689" y="2450458"/>
            <a:ext cx="8494633"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毛泽东与毛泽东思想</a:t>
            </a:r>
            <a:endParaRPr lang="en-US" altLang="zh-CN" sz="7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5" cstate="screen"/>
          <a:srcRect/>
          <a:stretch>
            <a:fillRect/>
          </a:stretch>
        </p:blipFill>
        <p:spPr>
          <a:xfrm>
            <a:off x="2900134" y="216263"/>
            <a:ext cx="6734629" cy="2612572"/>
          </a:xfrm>
          <a:prstGeom prst="rect">
            <a:avLst/>
          </a:prstGeom>
        </p:spPr>
      </p:pic>
      <p:pic>
        <p:nvPicPr>
          <p:cNvPr id="12" name="图片 11">
            <a:extLst>
              <a:ext uri="{FF2B5EF4-FFF2-40B4-BE49-F238E27FC236}">
                <a16:creationId xmlns:a16="http://schemas.microsoft.com/office/drawing/2014/main" id="{CAD67938-00FD-4663-8DE9-5B0640AC5F9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8986" t="44090" r="8986" b="28260"/>
          <a:stretch/>
        </p:blipFill>
        <p:spPr>
          <a:xfrm>
            <a:off x="-173735" y="3604620"/>
            <a:ext cx="12192000" cy="2569030"/>
          </a:xfrm>
          <a:prstGeom prst="rect">
            <a:avLst/>
          </a:prstGeom>
        </p:spPr>
      </p:pic>
      <p:sp>
        <p:nvSpPr>
          <p:cNvPr id="13" name="矩形 12">
            <a:extLst>
              <a:ext uri="{FF2B5EF4-FFF2-40B4-BE49-F238E27FC236}">
                <a16:creationId xmlns:a16="http://schemas.microsoft.com/office/drawing/2014/main" id="{53E06114-490C-4E5C-8AD1-04F02412794B}"/>
              </a:ext>
            </a:extLst>
          </p:cNvPr>
          <p:cNvSpPr/>
          <p:nvPr/>
        </p:nvSpPr>
        <p:spPr>
          <a:xfrm>
            <a:off x="950976" y="5438607"/>
            <a:ext cx="11637987" cy="1015663"/>
          </a:xfrm>
          <a:prstGeom prst="rect">
            <a:avLst/>
          </a:prstGeom>
        </p:spPr>
        <p:txBody>
          <a:bodyPr wrap="square">
            <a:spAutoFit/>
          </a:bodyPr>
          <a:lstStyle/>
          <a:p>
            <a:r>
              <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rPr>
              <a:t>                             --</a:t>
            </a:r>
            <a:r>
              <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rPr>
              <a:t>崇新学堂</a:t>
            </a:r>
            <a:endPar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endParaRPr>
          </a:p>
          <a:p>
            <a:r>
              <a:rPr lang="zh-CN" altLang="en-US" sz="2800" b="1" dirty="0">
                <a:ln>
                  <a:solidFill>
                    <a:schemeClr val="bg1"/>
                  </a:solidFill>
                </a:ln>
                <a:latin typeface="方正字迹-清代碑体简体" panose="02010600010101010101" pitchFamily="2" charset="-122"/>
                <a:ea typeface="方正字迹-清代碑体简体" panose="02010600010101010101" pitchFamily="2" charset="-122"/>
              </a:rPr>
              <a:t>李元鹏 侯礼志 池达丰 吕传栋 周诗蕙 程大海 秦琦 王雅健 林珍珍</a:t>
            </a:r>
            <a:endPar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8" name="图片 7">
            <a:extLst>
              <a:ext uri="{FF2B5EF4-FFF2-40B4-BE49-F238E27FC236}">
                <a16:creationId xmlns:a16="http://schemas.microsoft.com/office/drawing/2014/main" id="{5ABF8AB8-2D1E-436E-B1E2-811306DFE7D8}"/>
              </a:ext>
            </a:extLst>
          </p:cNvPr>
          <p:cNvPicPr>
            <a:picLocks noChangeAspect="1"/>
          </p:cNvPicPr>
          <p:nvPr/>
        </p:nvPicPr>
        <p:blipFill>
          <a:blip r:embed="rId7">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148991" y="-1"/>
            <a:ext cx="12340993" cy="6858000"/>
          </a:xfrm>
          <a:prstGeom prst="rect">
            <a:avLst/>
          </a:prstGeom>
        </p:spPr>
      </p:pic>
      <p:pic>
        <p:nvPicPr>
          <p:cNvPr id="3" name="Picture 2">
            <a:extLst>
              <a:ext uri="{FF2B5EF4-FFF2-40B4-BE49-F238E27FC236}">
                <a16:creationId xmlns:a16="http://schemas.microsoft.com/office/drawing/2014/main" id="{676EBB9E-F236-944E-ACB2-71F0D8F1DC21}"/>
              </a:ext>
            </a:extLst>
          </p:cNvPr>
          <p:cNvPicPr>
            <a:picLocks noChangeAspect="1"/>
          </p:cNvPicPr>
          <p:nvPr/>
        </p:nvPicPr>
        <p:blipFill>
          <a:blip r:link="rId8"/>
          <a:stretch>
            <a:fillRect/>
          </a:stretch>
        </p:blipFill>
        <p:spPr>
          <a:xfrm>
            <a:off x="1270000" y="1270000"/>
            <a:ext cx="63500" cy="76200"/>
          </a:xfrm>
          <a:prstGeom prst="rect">
            <a:avLst/>
          </a:prstGeom>
        </p:spPr>
      </p:pic>
    </p:spTree>
    <p:extLst>
      <p:ext uri="{BB962C8B-B14F-4D97-AF65-F5344CB8AC3E}">
        <p14:creationId xmlns:p14="http://schemas.microsoft.com/office/powerpoint/2010/main" val="2766932884"/>
      </p:ext>
    </p:extLst>
  </p:cSld>
  <p:clrMapOvr>
    <a:masterClrMapping/>
  </p:clrMapOvr>
  <mc:AlternateContent xmlns:mc="http://schemas.openxmlformats.org/markup-compatibility/2006" xmlns:p14="http://schemas.microsoft.com/office/powerpoint/2010/main">
    <mc:Choice Requires="p14">
      <p:transition spd="slow" p14:dur="1400" advClick="0" advTm="4000">
        <p14:ripple/>
      </p:transition>
    </mc:Choice>
    <mc:Fallback xmlns="">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2" presetClass="entr" presetSubtype="4" fill="hold" nodeType="after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a:t>毛泽东思想</a:t>
            </a:r>
            <a:r>
              <a:rPr lang="en-US" altLang="zh-CN" sz="4400" b="1" dirty="0"/>
              <a:t>-</a:t>
            </a:r>
            <a:r>
              <a:rPr lang="zh-CN" altLang="en-US" sz="4400" b="1" dirty="0"/>
              <a:t>世界影响</a:t>
            </a: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09</a:t>
            </a: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6067029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572834" y="868829"/>
            <a:ext cx="10627740" cy="673774"/>
          </a:xfrm>
          <a:prstGeom prst="rect">
            <a:avLst/>
          </a:prstGeom>
          <a:noFill/>
        </p:spPr>
        <p:txBody>
          <a:bodyPr wrap="square" rtlCol="0">
            <a:spAutoFit/>
          </a:bodyPr>
          <a:lstStyle/>
          <a:p>
            <a:pPr algn="ctr">
              <a:lnSpc>
                <a:spcPct val="130000"/>
              </a:lnSpc>
              <a:defRPr/>
            </a:pPr>
            <a:r>
              <a:rPr lang="zh-CN" altLang="en-US" sz="3200" b="1" dirty="0">
                <a:latin typeface="楷体" panose="02010609060101010101" pitchFamily="49" charset="-122"/>
                <a:ea typeface="楷体" panose="02010609060101010101" pitchFamily="49" charset="-122"/>
              </a:rPr>
              <a:t>九、</a:t>
            </a:r>
            <a:r>
              <a:rPr lang="zh-CN" altLang="en-US" sz="3200" b="1" dirty="0"/>
              <a:t>毛泽东思想</a:t>
            </a:r>
            <a:r>
              <a:rPr lang="en-US" altLang="zh-CN" sz="3200" b="1" dirty="0"/>
              <a:t>-</a:t>
            </a:r>
            <a:r>
              <a:rPr lang="zh-CN" altLang="en-US" sz="3200" b="1" dirty="0"/>
              <a:t>世界影响</a:t>
            </a: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828800" y="1732850"/>
            <a:ext cx="8536940" cy="3693319"/>
          </a:xfrm>
          <a:prstGeom prst="rect">
            <a:avLst/>
          </a:prstGeom>
        </p:spPr>
        <p:txBody>
          <a:bodyPr wrap="square">
            <a:spAutoFit/>
          </a:bodyPr>
          <a:lstStyle/>
          <a:p>
            <a:pPr marL="285750" lvl="0" indent="-285750" algn="just" eaLnBrk="0" fontAlgn="base" hangingPunct="0">
              <a:spcBef>
                <a:spcPct val="0"/>
              </a:spcBef>
              <a:spcAft>
                <a:spcPct val="0"/>
              </a:spcAft>
              <a:buFont typeface="Arial" panose="020B0604020202020204" pitchFamily="34" charset="0"/>
              <a:buChar char="•"/>
            </a:pPr>
            <a:r>
              <a:rPr lang="zh-CN" altLang="en-US" dirty="0"/>
              <a:t>英国学者约翰</a:t>
            </a:r>
            <a:r>
              <a:rPr lang="en-US" altLang="zh-CN" dirty="0"/>
              <a:t>·</a:t>
            </a:r>
            <a:r>
              <a:rPr lang="zh-CN" altLang="en-US" dirty="0"/>
              <a:t>列农曾撰文感慨：“世界上深受中国领袖毛泽东影响的人，数以几十亿计。很多国家的人民，在某种意义上把毛泽东作为他们的精神图腾。”</a:t>
            </a:r>
            <a:endParaRPr lang="en-US" altLang="zh-CN" dirty="0"/>
          </a:p>
          <a:p>
            <a:pPr lvl="0" indent="406400" algn="just" eaLnBrk="0" fontAlgn="base" hangingPunct="0">
              <a:spcBef>
                <a:spcPct val="0"/>
              </a:spcBef>
              <a:spcAft>
                <a:spcPct val="0"/>
              </a:spcAft>
            </a:pPr>
            <a:endParaRPr lang="en-US" altLang="zh-CN" dirty="0"/>
          </a:p>
          <a:p>
            <a:pPr marL="285750" lvl="0" indent="-285750" algn="just" eaLnBrk="0" fontAlgn="base" hangingPunct="0">
              <a:spcBef>
                <a:spcPct val="0"/>
              </a:spcBef>
              <a:spcAft>
                <a:spcPct val="0"/>
              </a:spcAft>
              <a:buFont typeface="Arial" panose="020B0604020202020204" pitchFamily="34" charset="0"/>
              <a:buChar char="•"/>
            </a:pPr>
            <a:r>
              <a:rPr lang="zh-CN" altLang="en-US" dirty="0"/>
              <a:t>美国学者施拉姆直言不讳地说：“一百年之后，毛泽东仍是世界人民最为关注的思想家与军事家。”</a:t>
            </a:r>
            <a:endParaRPr lang="en-US" altLang="zh-CN" dirty="0"/>
          </a:p>
          <a:p>
            <a:pPr lvl="0" indent="406400" algn="just" eaLnBrk="0" fontAlgn="base" hangingPunct="0">
              <a:spcBef>
                <a:spcPct val="0"/>
              </a:spcBef>
              <a:spcAft>
                <a:spcPct val="0"/>
              </a:spcAft>
            </a:pPr>
            <a:endParaRPr lang="en-US" altLang="zh-CN" dirty="0"/>
          </a:p>
          <a:p>
            <a:pPr lvl="0" indent="406400" algn="just" eaLnBrk="0" fontAlgn="base" hangingPunct="0">
              <a:spcBef>
                <a:spcPct val="0"/>
              </a:spcBef>
              <a:spcAft>
                <a:spcPct val="0"/>
              </a:spcAft>
            </a:pP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英国：研究毛泽东的英国著名学者多达</a:t>
            </a:r>
            <a:r>
              <a:rPr lang="en-US" altLang="zh-CN" dirty="0"/>
              <a:t>3500</a:t>
            </a:r>
            <a:r>
              <a:rPr lang="zh-CN" altLang="en-US" dirty="0"/>
              <a:t>人！</a:t>
            </a: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美国：总是出现一潮接一潮的“毛泽东热”</a:t>
            </a: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日本：翻译出版有关毛泽东著作最多的国家</a:t>
            </a: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尼泊尔：“毛泽东主义”指导与领导着尼泊尔人民建设自己的家园</a:t>
            </a: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委内瑞拉：用毛泽东思想去实现伟大的社会主义</a:t>
            </a: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a:t>       朝鲜：一个对毛泽东心存感激之情的国家</a:t>
            </a:r>
            <a:endParaRPr lang="en-US" altLang="zh-CN" dirty="0"/>
          </a:p>
        </p:txBody>
      </p:sp>
    </p:spTree>
    <p:extLst>
      <p:ext uri="{BB962C8B-B14F-4D97-AF65-F5344CB8AC3E}">
        <p14:creationId xmlns:p14="http://schemas.microsoft.com/office/powerpoint/2010/main" val="34928333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572834" y="868829"/>
            <a:ext cx="10627740" cy="673774"/>
          </a:xfrm>
          <a:prstGeom prst="rect">
            <a:avLst/>
          </a:prstGeom>
          <a:noFill/>
        </p:spPr>
        <p:txBody>
          <a:bodyPr wrap="square" rtlCol="0">
            <a:spAutoFit/>
          </a:bodyPr>
          <a:lstStyle/>
          <a:p>
            <a:pPr algn="ctr">
              <a:lnSpc>
                <a:spcPct val="130000"/>
              </a:lnSpc>
              <a:defRPr/>
            </a:pPr>
            <a:r>
              <a:rPr lang="zh-CN" altLang="en-US" sz="3200" b="1" dirty="0">
                <a:latin typeface="楷体" panose="02010609060101010101" pitchFamily="49" charset="-122"/>
                <a:ea typeface="楷体" panose="02010609060101010101" pitchFamily="49" charset="-122"/>
              </a:rPr>
              <a:t>九、</a:t>
            </a:r>
            <a:r>
              <a:rPr lang="zh-CN" altLang="en-US" sz="3200" b="1" dirty="0"/>
              <a:t>毛泽东思想</a:t>
            </a:r>
            <a:r>
              <a:rPr lang="en-US" altLang="zh-CN" sz="3200" b="1" dirty="0"/>
              <a:t>-</a:t>
            </a:r>
            <a:r>
              <a:rPr lang="zh-CN" altLang="en-US" sz="3200" b="1" dirty="0"/>
              <a:t>世界影响</a:t>
            </a: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828800" y="1732850"/>
            <a:ext cx="8536940" cy="4524315"/>
          </a:xfrm>
          <a:prstGeom prst="rect">
            <a:avLst/>
          </a:prstGeom>
        </p:spPr>
        <p:txBody>
          <a:bodyPr wrap="square">
            <a:spAutoFit/>
          </a:bodyPr>
          <a:lstStyle/>
          <a:p>
            <a:r>
              <a:rPr lang="zh-CN" altLang="en-US" dirty="0"/>
              <a:t>克林顿、基辛格、密特朗</a:t>
            </a:r>
            <a:r>
              <a:rPr lang="en-US" altLang="zh-CN" dirty="0"/>
              <a:t>……</a:t>
            </a:r>
          </a:p>
          <a:p>
            <a:r>
              <a:rPr lang="zh-CN" altLang="en-US" dirty="0"/>
              <a:t>　　他们都是毛泽东的“粉丝”</a:t>
            </a:r>
          </a:p>
          <a:p>
            <a:pPr marL="285750" indent="-285750">
              <a:buFont typeface="Arial" panose="020B0604020202020204" pitchFamily="34" charset="0"/>
              <a:buChar char="•"/>
            </a:pPr>
            <a:r>
              <a:rPr lang="zh-CN" altLang="en-US" dirty="0"/>
              <a:t>　　美国前总统克林顿：“毛泽东无愧于世界级领袖，‘毛泽东热’在中国内部乃至国外不降反升现象，更令人不可思议，美国人应当研究他的思想精髓。”</a:t>
            </a:r>
            <a:endParaRPr lang="en-US" altLang="zh-CN" dirty="0"/>
          </a:p>
          <a:p>
            <a:endParaRPr lang="zh-CN" altLang="en-US" dirty="0"/>
          </a:p>
          <a:p>
            <a:pPr marL="285750" indent="-285750">
              <a:buFont typeface="Arial" panose="020B0604020202020204" pitchFamily="34" charset="0"/>
              <a:buChar char="•"/>
            </a:pPr>
            <a:r>
              <a:rPr lang="zh-CN" altLang="en-US" dirty="0"/>
              <a:t>　　法国前总统密特朗：“毛泽东是世界上居支配地位的人。”</a:t>
            </a:r>
            <a:endParaRPr lang="en-US" altLang="zh-CN" dirty="0"/>
          </a:p>
          <a:p>
            <a:endParaRPr lang="zh-CN" altLang="en-US" dirty="0"/>
          </a:p>
          <a:p>
            <a:pPr marL="285750" indent="-285750">
              <a:buFont typeface="Arial" panose="020B0604020202020204" pitchFamily="34" charset="0"/>
              <a:buChar char="•"/>
            </a:pPr>
            <a:r>
              <a:rPr lang="zh-CN" altLang="en-US" dirty="0"/>
              <a:t>　　日本前首相福田康夫：“无论对他做多么高的评价，都不过份！”</a:t>
            </a:r>
            <a:endParaRPr lang="en-US" altLang="zh-CN" dirty="0"/>
          </a:p>
          <a:p>
            <a:endParaRPr lang="zh-CN" altLang="en-US" dirty="0"/>
          </a:p>
          <a:p>
            <a:pPr marL="285750" indent="-285750">
              <a:buFont typeface="Arial" panose="020B0604020202020204" pitchFamily="34" charset="0"/>
              <a:buChar char="•"/>
            </a:pPr>
            <a:r>
              <a:rPr lang="zh-CN" altLang="en-US" dirty="0"/>
              <a:t>　　以色列总统佩雷斯：“我国的军事理论研究，大多参考了毛泽东相关著述。”</a:t>
            </a:r>
            <a:endParaRPr lang="en-US" altLang="zh-CN" dirty="0"/>
          </a:p>
          <a:p>
            <a:endParaRPr lang="zh-CN" altLang="en-US" dirty="0"/>
          </a:p>
          <a:p>
            <a:pPr marL="285750" indent="-285750">
              <a:buFont typeface="Arial" panose="020B0604020202020204" pitchFamily="34" charset="0"/>
              <a:buChar char="•"/>
            </a:pPr>
            <a:r>
              <a:rPr lang="zh-CN" altLang="en-US" dirty="0"/>
              <a:t>　　古巴国务委员会主席劳尔</a:t>
            </a:r>
            <a:r>
              <a:rPr lang="en-US" altLang="zh-CN" dirty="0"/>
              <a:t>·</a:t>
            </a:r>
            <a:r>
              <a:rPr lang="zh-CN" altLang="en-US" dirty="0"/>
              <a:t>卡斯特罗：“毛泽东时代建立的中国天下无人可挡。 他很了不起，中国人民不会忘记他，古巴人民也不会忘记他。”</a:t>
            </a:r>
            <a:endParaRPr lang="en-US" altLang="zh-CN" dirty="0"/>
          </a:p>
          <a:p>
            <a:endParaRPr lang="zh-CN" altLang="en-US" dirty="0"/>
          </a:p>
          <a:p>
            <a:pPr marL="285750" indent="-285750">
              <a:buFont typeface="Arial" panose="020B0604020202020204" pitchFamily="34" charset="0"/>
              <a:buChar char="•"/>
            </a:pPr>
            <a:r>
              <a:rPr lang="zh-CN" altLang="en-US" dirty="0"/>
              <a:t>　　柬埔寨国王西哈莫尼：一本</a:t>
            </a:r>
            <a:r>
              <a:rPr lang="en-US" altLang="zh-CN" dirty="0"/>
              <a:t>《</a:t>
            </a:r>
            <a:r>
              <a:rPr lang="zh-CN" altLang="en-US" dirty="0"/>
              <a:t>论持久战</a:t>
            </a:r>
            <a:r>
              <a:rPr lang="en-US" altLang="zh-CN" dirty="0"/>
              <a:t>》</a:t>
            </a:r>
            <a:r>
              <a:rPr lang="zh-CN" altLang="en-US" dirty="0"/>
              <a:t>，使我终生崇拜他！</a:t>
            </a:r>
          </a:p>
          <a:p>
            <a:endParaRPr lang="zh-CN" altLang="en-US" dirty="0"/>
          </a:p>
        </p:txBody>
      </p:sp>
    </p:spTree>
    <p:extLst>
      <p:ext uri="{BB962C8B-B14F-4D97-AF65-F5344CB8AC3E}">
        <p14:creationId xmlns:p14="http://schemas.microsoft.com/office/powerpoint/2010/main" val="185800873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139321"/>
          </a:xfrm>
          <a:prstGeom prst="rect">
            <a:avLst/>
          </a:prstGeom>
        </p:spPr>
        <p:txBody>
          <a:bodyPr wrap="square">
            <a:spAutoFit/>
          </a:bodyPr>
          <a:lstStyle/>
          <a:p>
            <a:r>
              <a:rPr lang="en-US" altLang="zh-CN" dirty="0"/>
              <a:t>       </a:t>
            </a:r>
            <a:r>
              <a:rPr lang="zh-CN" altLang="en-US" dirty="0"/>
              <a:t>随着劳动力人口下降、“刘易斯拐点”（劳动力过剩向短缺的转折点）加速到来以及老龄人口比例持续上升，长期以来支撑中国经济高增长的人口红利开始衰减。国家统计局数据显示，</a:t>
            </a:r>
            <a:r>
              <a:rPr lang="en-US" altLang="zh-CN" dirty="0"/>
              <a:t>2016</a:t>
            </a:r>
            <a:r>
              <a:rPr lang="zh-CN" altLang="en-US" dirty="0"/>
              <a:t>年中国</a:t>
            </a:r>
            <a:r>
              <a:rPr lang="en-US" altLang="zh-CN" dirty="0"/>
              <a:t>65</a:t>
            </a:r>
            <a:r>
              <a:rPr lang="zh-CN" altLang="en-US" dirty="0"/>
              <a:t>岁及以上人口占总人口的比例为</a:t>
            </a:r>
            <a:r>
              <a:rPr lang="en-US" altLang="zh-CN" dirty="0"/>
              <a:t>10.8%</a:t>
            </a:r>
            <a:r>
              <a:rPr lang="zh-CN" altLang="en-US" dirty="0"/>
              <a:t>，较十年前上升了</a:t>
            </a:r>
            <a:r>
              <a:rPr lang="en-US" altLang="zh-CN" dirty="0"/>
              <a:t>2.9</a:t>
            </a:r>
            <a:r>
              <a:rPr lang="zh-CN" altLang="en-US" dirty="0"/>
              <a:t>个百分点；</a:t>
            </a:r>
            <a:r>
              <a:rPr lang="en-US" altLang="zh-CN" dirty="0"/>
              <a:t>0</a:t>
            </a:r>
            <a:r>
              <a:rPr lang="zh-CN" altLang="en-US" dirty="0"/>
              <a:t>至</a:t>
            </a:r>
            <a:r>
              <a:rPr lang="en-US" altLang="zh-CN" dirty="0"/>
              <a:t>14</a:t>
            </a:r>
            <a:r>
              <a:rPr lang="zh-CN" altLang="en-US" dirty="0"/>
              <a:t>岁人口占总人口的比例为</a:t>
            </a:r>
            <a:r>
              <a:rPr lang="en-US" altLang="zh-CN" dirty="0"/>
              <a:t>16.6%</a:t>
            </a:r>
            <a:r>
              <a:rPr lang="zh-CN" altLang="en-US" dirty="0"/>
              <a:t>，较十年前下降了</a:t>
            </a:r>
            <a:r>
              <a:rPr lang="en-US" altLang="zh-CN" dirty="0"/>
              <a:t>3.2</a:t>
            </a:r>
            <a:r>
              <a:rPr lang="zh-CN" altLang="en-US" dirty="0"/>
              <a:t>个百分点。同时，由于城镇化速度放缓，农村劳动力向城镇转移的速度也随之放慢，从而导致劳动力成本不断上升。与人口结构的不利变化相伴而生的，还有人力资本形成步伐放缓。当前，中国经济的重心正从制造业向服务业、从中低端制造业向高端制造业转型升级，但高新科技人才匮乏状况的改善步伐不能满足国家对人力资本和知识资本的需求，人力资本的积累非常缓慢。</a:t>
            </a:r>
            <a:endParaRPr lang="en-US" altLang="zh-CN" sz="1600" dirty="0">
              <a:solidFill>
                <a:srgbClr val="080808"/>
              </a:solidFill>
            </a:endParaRPr>
          </a:p>
          <a:p>
            <a:endParaRPr lang="en-US" altLang="zh-CN" dirty="0"/>
          </a:p>
          <a:p>
            <a:endParaRPr lang="zh-CN" altLang="en-US" dirty="0"/>
          </a:p>
        </p:txBody>
      </p:sp>
    </p:spTree>
    <p:extLst>
      <p:ext uri="{BB962C8B-B14F-4D97-AF65-F5344CB8AC3E}">
        <p14:creationId xmlns:p14="http://schemas.microsoft.com/office/powerpoint/2010/main" val="128182651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77500" lnSpcReduction="20000"/>
          </a:bodyPr>
          <a:lstStyle/>
          <a:p>
            <a:pPr algn="ctr">
              <a:lnSpc>
                <a:spcPct val="130000"/>
              </a:lnSpc>
              <a:defRPr/>
            </a:pPr>
            <a:r>
              <a:rPr lang="zh-CN" altLang="en-US" sz="4400" b="1" dirty="0"/>
              <a:t>产业结构的调整进入“阵痛期”</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3</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93404720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754874"/>
          </a:xfrm>
          <a:prstGeom prst="rect">
            <a:avLst/>
          </a:prstGeom>
        </p:spPr>
        <p:txBody>
          <a:bodyPr wrap="square">
            <a:spAutoFit/>
          </a:bodyPr>
          <a:lstStyle/>
          <a:p>
            <a:r>
              <a:rPr lang="zh-CN" altLang="en-US" sz="2000" dirty="0">
                <a:solidFill>
                  <a:srgbClr val="FF0000"/>
                </a:solidFill>
              </a:rPr>
              <a:t>    随着经济发展与资源环境的矛盾日趋尖锐，加快转变经济发展方式和调整经济结构刻不容缓。中国经济结构转型大致包括以下四个方面：以主要依靠内需来替代原来的主要依靠外需；以主要依靠消费替代原来主要依靠投资；以主要依靠社会投资为主替代主要依靠政府投资；以主要依靠高级要素投资替代主要依靠普通要素投入。但结构转型不得不付出相应的代价。化解过剩产能和优化产业结构必然会对一些行业和企业带来较大冲击，那些依然沿用传统生产和经营策略的企业将不得不面临被淘汰的命运。对全社会而言，结构转型还将导致劳动生产率降低。在工业化初期，劳动力从农业部门向制造业部门的大规模转移，意味着全社会劳动生产率的提升，因此支撑了经济的高速增长。产业结构的进一步升级将要求劳动力从制造业部门向生产率相对较低的服务部门转移，由此导致劳动生产率的提升速度放缓。</a:t>
            </a:r>
            <a:endParaRPr lang="en-US" altLang="zh-CN" sz="2000" dirty="0">
              <a:solidFill>
                <a:srgbClr val="FF0000"/>
              </a:solidFill>
            </a:endParaRPr>
          </a:p>
          <a:p>
            <a:endParaRPr lang="zh-CN" altLang="en-US" dirty="0"/>
          </a:p>
        </p:txBody>
      </p:sp>
    </p:spTree>
    <p:extLst>
      <p:ext uri="{BB962C8B-B14F-4D97-AF65-F5344CB8AC3E}">
        <p14:creationId xmlns:p14="http://schemas.microsoft.com/office/powerpoint/2010/main" val="147769002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75486" y="2254443"/>
            <a:ext cx="11338560" cy="1384995"/>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经过</a:t>
            </a:r>
            <a:r>
              <a:rPr lang="en-US" altLang="zh-CN" sz="2800" dirty="0">
                <a:solidFill>
                  <a:srgbClr val="080808"/>
                </a:solidFill>
              </a:rPr>
              <a:t>30</a:t>
            </a:r>
            <a:r>
              <a:rPr lang="zh-CN" altLang="en-US" sz="2800" dirty="0">
                <a:solidFill>
                  <a:srgbClr val="080808"/>
                </a:solidFill>
              </a:rPr>
              <a:t>年的经济高速增长后，从大的历史阶段看，中国仍处在社会主义初级阶段；但从当前世界各国经济发展水平看，中国已经进入中等偏上的发展阶段。</a:t>
            </a:r>
            <a:endParaRPr lang="en-US" altLang="zh-CN" sz="2800" dirty="0">
              <a:solidFill>
                <a:srgbClr val="080808"/>
              </a:solidFill>
            </a:endParaRPr>
          </a:p>
        </p:txBody>
      </p:sp>
    </p:spTree>
    <p:extLst>
      <p:ext uri="{BB962C8B-B14F-4D97-AF65-F5344CB8AC3E}">
        <p14:creationId xmlns:p14="http://schemas.microsoft.com/office/powerpoint/2010/main" val="9819301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92608" y="1214910"/>
            <a:ext cx="11338560" cy="52322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相比改革开放初期，中国经济面临的国内国际环境发生了巨大变化。</a:t>
            </a:r>
            <a:endParaRPr lang="en-US" altLang="zh-CN" sz="2800" dirty="0">
              <a:solidFill>
                <a:srgbClr val="080808"/>
              </a:solidFill>
            </a:endParaRPr>
          </a:p>
        </p:txBody>
      </p:sp>
      <p:sp>
        <p:nvSpPr>
          <p:cNvPr id="4" name="矩形 3"/>
          <p:cNvSpPr/>
          <p:nvPr/>
        </p:nvSpPr>
        <p:spPr>
          <a:xfrm>
            <a:off x="2564955" y="1861241"/>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564955" y="4246357"/>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b="1" dirty="0">
                <a:solidFill>
                  <a:srgbClr val="080808"/>
                </a:solidFill>
                <a:latin typeface="微软雅黑" panose="020B0503020204020204" pitchFamily="34" charset="-122"/>
                <a:ea typeface="微软雅黑" panose="020B0503020204020204" pitchFamily="34" charset="-122"/>
              </a:rPr>
              <a:t>发达经济体对中国经济崛起的防范力度不断加大，在出口、技术转让、规则等方面对中国严加限制。因此，要准确分析判断我国经济发展的阶段性特征，提前布局创造新的经济增长点，尽早规避“中等收入陷阱”。</a:t>
            </a:r>
          </a:p>
        </p:txBody>
      </p:sp>
      <p:sp>
        <p:nvSpPr>
          <p:cNvPr id="5" name="矩形 4"/>
          <p:cNvSpPr/>
          <p:nvPr/>
        </p:nvSpPr>
        <p:spPr>
          <a:xfrm>
            <a:off x="3017962" y="1861241"/>
            <a:ext cx="7096126" cy="1938992"/>
          </a:xfrm>
          <a:prstGeom prst="rect">
            <a:avLst/>
          </a:prstGeom>
        </p:spPr>
        <p:txBody>
          <a:bodyPr wrap="square">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经济发展方式正从注重规模和速度的粗放型增长向注重质量和效率的集约型增长转型，经济结构正从以增量扩能为主转向化解过剩存量、提质增量并重调整，经济发展动力正从依托能源资源和劳动的传统增长点向以创新为支撑的新的增长点转变</a:t>
            </a:r>
            <a:endParaRPr lang="zh-CN" altLang="en-US" sz="2400" b="1" dirty="0"/>
          </a:p>
        </p:txBody>
      </p:sp>
    </p:spTree>
    <p:extLst>
      <p:ext uri="{BB962C8B-B14F-4D97-AF65-F5344CB8AC3E}">
        <p14:creationId xmlns:p14="http://schemas.microsoft.com/office/powerpoint/2010/main" val="17080700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324099" y="1711010"/>
            <a:ext cx="8447913" cy="3108543"/>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在传统技术领域，先进技术主要集中在欧美等发达国家；</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在新兴技术领域，发达国家同样拥有技术开发与创新的优势。</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要为经济崛起提供持续的技术支持，必须打破这种技术分配格局，跨越“技术鸿沟”，并在部分领域占据优势地位。</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14718424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graphicFrame>
        <p:nvGraphicFramePr>
          <p:cNvPr id="4" name="图示 3"/>
          <p:cNvGraphicFramePr/>
          <p:nvPr>
            <p:extLst>
              <p:ext uri="{D42A27DB-BD31-4B8C-83A1-F6EECF244321}">
                <p14:modId xmlns:p14="http://schemas.microsoft.com/office/powerpoint/2010/main" val="173173221"/>
              </p:ext>
            </p:extLst>
          </p:nvPr>
        </p:nvGraphicFramePr>
        <p:xfrm>
          <a:off x="-476249" y="1238391"/>
          <a:ext cx="12230100" cy="5709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88686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4">
            <a:lum/>
          </a:blip>
          <a:srcRect/>
          <a:stretch>
            <a:fillRect/>
          </a:stretch>
        </a:blipFill>
        <a:effectLst/>
      </p:bgPr>
    </p:bg>
    <p:spTree>
      <p:nvGrpSpPr>
        <p:cNvPr id="1" name=""/>
        <p:cNvGrpSpPr/>
        <p:nvPr/>
      </p:nvGrpSpPr>
      <p:grpSpPr>
        <a:xfrm>
          <a:off x="0" y="0"/>
          <a:ext cx="0" cy="0"/>
          <a:chOff x="0" y="0"/>
          <a:chExt cx="0" cy="0"/>
        </a:xfrm>
      </p:grpSpPr>
      <p:sp>
        <p:nvSpPr>
          <p:cNvPr id="48" name="五边形 1">
            <a:extLst>
              <a:ext uri="{FF2B5EF4-FFF2-40B4-BE49-F238E27FC236}">
                <a16:creationId xmlns:a16="http://schemas.microsoft.com/office/drawing/2014/main" id="{DAF97FF8-C28F-44D2-96C8-45658DD76B5E}"/>
              </a:ext>
            </a:extLst>
          </p:cNvPr>
          <p:cNvSpPr/>
          <p:nvPr>
            <p:custDataLst>
              <p:tags r:id="rId1"/>
            </p:custDataLst>
          </p:nvPr>
        </p:nvSpPr>
        <p:spPr>
          <a:xfrm>
            <a:off x="1447060" y="54547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伟大一生</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49" name="剪去同侧角的矩形 23">
            <a:extLst>
              <a:ext uri="{FF2B5EF4-FFF2-40B4-BE49-F238E27FC236}">
                <a16:creationId xmlns:a16="http://schemas.microsoft.com/office/drawing/2014/main" id="{C41C318E-B7DB-454F-AD83-4A980B499D49}"/>
              </a:ext>
            </a:extLst>
          </p:cNvPr>
          <p:cNvSpPr/>
          <p:nvPr>
            <p:custDataLst>
              <p:tags r:id="rId2"/>
            </p:custDataLst>
          </p:nvPr>
        </p:nvSpPr>
        <p:spPr>
          <a:xfrm>
            <a:off x="2034436" y="49543"/>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01</a:t>
            </a:r>
          </a:p>
        </p:txBody>
      </p:sp>
      <p:sp>
        <p:nvSpPr>
          <p:cNvPr id="50" name="五边形 1">
            <a:extLst>
              <a:ext uri="{FF2B5EF4-FFF2-40B4-BE49-F238E27FC236}">
                <a16:creationId xmlns:a16="http://schemas.microsoft.com/office/drawing/2014/main" id="{FD937287-952F-457C-A3B9-66888B131C0D}"/>
              </a:ext>
            </a:extLst>
          </p:cNvPr>
          <p:cNvSpPr/>
          <p:nvPr>
            <p:custDataLst>
              <p:tags r:id="rId3"/>
            </p:custDataLst>
          </p:nvPr>
        </p:nvSpPr>
        <p:spPr>
          <a:xfrm>
            <a:off x="1447060" y="182738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lvl="0" algn="ctr">
              <a:lnSpc>
                <a:spcPct val="130000"/>
              </a:lnSpc>
              <a:defRPr/>
            </a:pPr>
            <a:r>
              <a:rPr lang="zh-CN" altLang="en-US" sz="2400" b="1" dirty="0"/>
              <a:t>毛泽东</a:t>
            </a:r>
            <a:r>
              <a:rPr lang="en-US" altLang="zh-CN" sz="2400" b="1" dirty="0"/>
              <a:t>-</a:t>
            </a:r>
            <a:r>
              <a:rPr lang="zh-CN" altLang="en-US" sz="2400" b="1" dirty="0"/>
              <a:t>运筹帷幄</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1" name="剪去同侧角的矩形 26">
            <a:extLst>
              <a:ext uri="{FF2B5EF4-FFF2-40B4-BE49-F238E27FC236}">
                <a16:creationId xmlns:a16="http://schemas.microsoft.com/office/drawing/2014/main" id="{56886556-988C-4FFF-B4A7-6556FFCF5B78}"/>
              </a:ext>
            </a:extLst>
          </p:cNvPr>
          <p:cNvSpPr/>
          <p:nvPr>
            <p:custDataLst>
              <p:tags r:id="rId4"/>
            </p:custDataLst>
          </p:nvPr>
        </p:nvSpPr>
        <p:spPr>
          <a:xfrm>
            <a:off x="4450359" y="1307162"/>
            <a:ext cx="941388" cy="561975"/>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02</a:t>
            </a:r>
          </a:p>
        </p:txBody>
      </p:sp>
      <p:sp>
        <p:nvSpPr>
          <p:cNvPr id="52" name="五边形 1">
            <a:extLst>
              <a:ext uri="{FF2B5EF4-FFF2-40B4-BE49-F238E27FC236}">
                <a16:creationId xmlns:a16="http://schemas.microsoft.com/office/drawing/2014/main" id="{68098F00-3489-4B8B-8A32-4F0BB18D3556}"/>
              </a:ext>
            </a:extLst>
          </p:cNvPr>
          <p:cNvSpPr/>
          <p:nvPr>
            <p:custDataLst>
              <p:tags r:id="rId5"/>
            </p:custDataLst>
          </p:nvPr>
        </p:nvSpPr>
        <p:spPr>
          <a:xfrm>
            <a:off x="1447060" y="3071152"/>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指点江山</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3" name="剪去同侧角的矩形 29">
            <a:extLst>
              <a:ext uri="{FF2B5EF4-FFF2-40B4-BE49-F238E27FC236}">
                <a16:creationId xmlns:a16="http://schemas.microsoft.com/office/drawing/2014/main" id="{3C08C976-80CE-4E27-A314-84F6A582667C}"/>
              </a:ext>
            </a:extLst>
          </p:cNvPr>
          <p:cNvSpPr/>
          <p:nvPr>
            <p:custDataLst>
              <p:tags r:id="rId6"/>
            </p:custDataLst>
          </p:nvPr>
        </p:nvSpPr>
        <p:spPr>
          <a:xfrm>
            <a:off x="2034436" y="2534828"/>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03</a:t>
            </a:r>
          </a:p>
        </p:txBody>
      </p:sp>
      <p:sp>
        <p:nvSpPr>
          <p:cNvPr id="54" name="文本框 8">
            <a:extLst>
              <a:ext uri="{FF2B5EF4-FFF2-40B4-BE49-F238E27FC236}">
                <a16:creationId xmlns:a16="http://schemas.microsoft.com/office/drawing/2014/main" id="{CCDD63D0-D264-4BCD-B032-9C3A93489F58}"/>
              </a:ext>
            </a:extLst>
          </p:cNvPr>
          <p:cNvSpPr txBox="1">
            <a:spLocks noChangeArrowheads="1"/>
          </p:cNvSpPr>
          <p:nvPr>
            <p:custDataLst>
              <p:tags r:id="rId7"/>
            </p:custDataLst>
          </p:nvPr>
        </p:nvSpPr>
        <p:spPr bwMode="auto">
          <a:xfrm>
            <a:off x="8022523" y="272404"/>
            <a:ext cx="800219" cy="245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en-US" altLang="zh-CN" sz="4000" dirty="0">
                <a:solidFill>
                  <a:srgbClr val="F0F0F0"/>
                </a:solidFill>
                <a:latin typeface="微软雅黑" panose="020B0503020204020204" pitchFamily="34" charset="-122"/>
                <a:ea typeface="微软雅黑" panose="020B0503020204020204" pitchFamily="34" charset="-122"/>
              </a:rPr>
              <a:t>Contents</a:t>
            </a:r>
          </a:p>
        </p:txBody>
      </p:sp>
      <p:sp>
        <p:nvSpPr>
          <p:cNvPr id="55" name="椭圆 54">
            <a:extLst>
              <a:ext uri="{FF2B5EF4-FFF2-40B4-BE49-F238E27FC236}">
                <a16:creationId xmlns:a16="http://schemas.microsoft.com/office/drawing/2014/main" id="{CD6644DC-7063-4593-9688-6D077BA78B29}"/>
              </a:ext>
            </a:extLst>
          </p:cNvPr>
          <p:cNvSpPr/>
          <p:nvPr>
            <p:custDataLst>
              <p:tags r:id="rId8"/>
            </p:custDataLst>
          </p:nvPr>
        </p:nvSpPr>
        <p:spPr>
          <a:xfrm>
            <a:off x="8096264" y="196946"/>
            <a:ext cx="869950" cy="869950"/>
          </a:xfrm>
          <a:prstGeom prst="ellipse">
            <a:avLst/>
          </a:prstGeom>
          <a:solidFill>
            <a:srgbClr val="FFFFFF"/>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5400" b="1" dirty="0">
                <a:solidFill>
                  <a:schemeClr val="tx1"/>
                </a:solidFill>
                <a:latin typeface="微软雅黑" panose="020B0503020204020204" pitchFamily="34" charset="-122"/>
                <a:ea typeface="微软雅黑" panose="020B0503020204020204" pitchFamily="34" charset="-122"/>
              </a:rPr>
              <a:t>目</a:t>
            </a:r>
          </a:p>
        </p:txBody>
      </p:sp>
      <p:sp>
        <p:nvSpPr>
          <p:cNvPr id="56" name="椭圆 55">
            <a:extLst>
              <a:ext uri="{FF2B5EF4-FFF2-40B4-BE49-F238E27FC236}">
                <a16:creationId xmlns:a16="http://schemas.microsoft.com/office/drawing/2014/main" id="{F8B5E111-FF57-4DAE-8DF5-92B9AFBF32A4}"/>
              </a:ext>
            </a:extLst>
          </p:cNvPr>
          <p:cNvSpPr/>
          <p:nvPr>
            <p:custDataLst>
              <p:tags r:id="rId9"/>
            </p:custDataLst>
          </p:nvPr>
        </p:nvSpPr>
        <p:spPr>
          <a:xfrm>
            <a:off x="9435041" y="316923"/>
            <a:ext cx="682625" cy="682625"/>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4800" b="1" dirty="0">
                <a:solidFill>
                  <a:schemeClr val="tx1"/>
                </a:solidFill>
                <a:latin typeface="微软雅黑" panose="020B0503020204020204" pitchFamily="34" charset="-122"/>
                <a:ea typeface="微软雅黑" panose="020B0503020204020204" pitchFamily="34" charset="-122"/>
              </a:rPr>
              <a:t>录</a:t>
            </a:r>
          </a:p>
        </p:txBody>
      </p:sp>
      <p:pic>
        <p:nvPicPr>
          <p:cNvPr id="14" name="图片 13">
            <a:extLst>
              <a:ext uri="{FF2B5EF4-FFF2-40B4-BE49-F238E27FC236}">
                <a16:creationId xmlns:a16="http://schemas.microsoft.com/office/drawing/2014/main" id="{9D2ADBAB-0C1C-4716-A40F-87418BD88670}"/>
              </a:ext>
            </a:extLst>
          </p:cNvPr>
          <p:cNvPicPr>
            <a:picLocks noChangeAspect="1"/>
          </p:cNvPicPr>
          <p:nvPr/>
        </p:nvPicPr>
        <p:blipFill>
          <a:blip r:embed="rId2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13111"/>
            <a:ext cx="12192001" cy="6858002"/>
          </a:xfrm>
          <a:prstGeom prst="rect">
            <a:avLst/>
          </a:prstGeom>
        </p:spPr>
      </p:pic>
      <p:sp>
        <p:nvSpPr>
          <p:cNvPr id="15" name="剪去同侧角的矩形 23">
            <a:extLst>
              <a:ext uri="{FF2B5EF4-FFF2-40B4-BE49-F238E27FC236}">
                <a16:creationId xmlns:a16="http://schemas.microsoft.com/office/drawing/2014/main" id="{C41C318E-B7DB-454F-AD83-4A980B499D49}"/>
              </a:ext>
            </a:extLst>
          </p:cNvPr>
          <p:cNvSpPr/>
          <p:nvPr>
            <p:custDataLst>
              <p:tags r:id="rId10"/>
            </p:custDataLst>
          </p:nvPr>
        </p:nvSpPr>
        <p:spPr>
          <a:xfrm>
            <a:off x="7589852" y="2578918"/>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07</a:t>
            </a:r>
          </a:p>
        </p:txBody>
      </p:sp>
      <p:sp>
        <p:nvSpPr>
          <p:cNvPr id="20" name="五边形 1">
            <a:extLst>
              <a:ext uri="{FF2B5EF4-FFF2-40B4-BE49-F238E27FC236}">
                <a16:creationId xmlns:a16="http://schemas.microsoft.com/office/drawing/2014/main" id="{68098F00-3489-4B8B-8A32-4F0BB18D3556}"/>
              </a:ext>
            </a:extLst>
          </p:cNvPr>
          <p:cNvSpPr/>
          <p:nvPr>
            <p:custDataLst>
              <p:tags r:id="rId11"/>
            </p:custDataLst>
          </p:nvPr>
        </p:nvSpPr>
        <p:spPr>
          <a:xfrm>
            <a:off x="7161741" y="1711021"/>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发展过程</a:t>
            </a:r>
          </a:p>
        </p:txBody>
      </p:sp>
      <p:sp>
        <p:nvSpPr>
          <p:cNvPr id="17" name="五边形 1">
            <a:extLst>
              <a:ext uri="{FF2B5EF4-FFF2-40B4-BE49-F238E27FC236}">
                <a16:creationId xmlns:a16="http://schemas.microsoft.com/office/drawing/2014/main" id="{F7A179F5-3735-427A-B8BE-B2F5F6EF3A83}"/>
              </a:ext>
            </a:extLst>
          </p:cNvPr>
          <p:cNvSpPr/>
          <p:nvPr>
            <p:custDataLst>
              <p:tags r:id="rId12"/>
            </p:custDataLst>
          </p:nvPr>
        </p:nvSpPr>
        <p:spPr>
          <a:xfrm>
            <a:off x="1447060" y="4314916"/>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历史评说</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8" name="剪去同侧角的矩形 29">
            <a:extLst>
              <a:ext uri="{FF2B5EF4-FFF2-40B4-BE49-F238E27FC236}">
                <a16:creationId xmlns:a16="http://schemas.microsoft.com/office/drawing/2014/main" id="{CD9E1DE2-8C8C-495A-B898-B4F50CBAF38F}"/>
              </a:ext>
            </a:extLst>
          </p:cNvPr>
          <p:cNvSpPr/>
          <p:nvPr>
            <p:custDataLst>
              <p:tags r:id="rId13"/>
            </p:custDataLst>
          </p:nvPr>
        </p:nvSpPr>
        <p:spPr>
          <a:xfrm>
            <a:off x="4450360" y="380612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04</a:t>
            </a:r>
          </a:p>
        </p:txBody>
      </p:sp>
      <p:sp>
        <p:nvSpPr>
          <p:cNvPr id="19" name="五边形 1">
            <a:extLst>
              <a:ext uri="{FF2B5EF4-FFF2-40B4-BE49-F238E27FC236}">
                <a16:creationId xmlns:a16="http://schemas.microsoft.com/office/drawing/2014/main" id="{6FD0E5B5-588A-4C48-9D67-D34E7F8EE310}"/>
              </a:ext>
            </a:extLst>
          </p:cNvPr>
          <p:cNvSpPr/>
          <p:nvPr>
            <p:custDataLst>
              <p:tags r:id="rId14"/>
            </p:custDataLst>
          </p:nvPr>
        </p:nvSpPr>
        <p:spPr>
          <a:xfrm>
            <a:off x="7118641" y="309521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地位确立</a:t>
            </a:r>
          </a:p>
        </p:txBody>
      </p:sp>
      <p:sp>
        <p:nvSpPr>
          <p:cNvPr id="22" name="五边形 1">
            <a:extLst>
              <a:ext uri="{FF2B5EF4-FFF2-40B4-BE49-F238E27FC236}">
                <a16:creationId xmlns:a16="http://schemas.microsoft.com/office/drawing/2014/main" id="{30DD1A43-3755-4E7E-B19E-D8D115513FDA}"/>
              </a:ext>
            </a:extLst>
          </p:cNvPr>
          <p:cNvSpPr/>
          <p:nvPr>
            <p:custDataLst>
              <p:tags r:id="rId15"/>
            </p:custDataLst>
          </p:nvPr>
        </p:nvSpPr>
        <p:spPr>
          <a:xfrm>
            <a:off x="7028460" y="4268374"/>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科学体系</a:t>
            </a:r>
          </a:p>
        </p:txBody>
      </p:sp>
      <p:sp>
        <p:nvSpPr>
          <p:cNvPr id="23" name="五边形 1">
            <a:extLst>
              <a:ext uri="{FF2B5EF4-FFF2-40B4-BE49-F238E27FC236}">
                <a16:creationId xmlns:a16="http://schemas.microsoft.com/office/drawing/2014/main" id="{23A129C4-3F48-4439-94BC-BDCA5722BAC8}"/>
              </a:ext>
            </a:extLst>
          </p:cNvPr>
          <p:cNvSpPr/>
          <p:nvPr>
            <p:custDataLst>
              <p:tags r:id="rId16"/>
            </p:custDataLst>
          </p:nvPr>
        </p:nvSpPr>
        <p:spPr>
          <a:xfrm>
            <a:off x="7028460" y="549991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世界影响</a:t>
            </a:r>
          </a:p>
        </p:txBody>
      </p:sp>
      <p:sp>
        <p:nvSpPr>
          <p:cNvPr id="24" name="五边形 1">
            <a:extLst>
              <a:ext uri="{FF2B5EF4-FFF2-40B4-BE49-F238E27FC236}">
                <a16:creationId xmlns:a16="http://schemas.microsoft.com/office/drawing/2014/main" id="{9AF3CD7D-4537-4C2B-8B4E-060F2890A3FF}"/>
              </a:ext>
            </a:extLst>
          </p:cNvPr>
          <p:cNvSpPr/>
          <p:nvPr>
            <p:custDataLst>
              <p:tags r:id="rId17"/>
            </p:custDataLst>
          </p:nvPr>
        </p:nvSpPr>
        <p:spPr>
          <a:xfrm>
            <a:off x="1447060" y="555083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发展背景</a:t>
            </a:r>
          </a:p>
        </p:txBody>
      </p:sp>
      <p:sp>
        <p:nvSpPr>
          <p:cNvPr id="25" name="剪去同侧角的矩形 29">
            <a:extLst>
              <a:ext uri="{FF2B5EF4-FFF2-40B4-BE49-F238E27FC236}">
                <a16:creationId xmlns:a16="http://schemas.microsoft.com/office/drawing/2014/main" id="{34DA6B0F-32D6-42CB-92ED-BBDADFA7C12D}"/>
              </a:ext>
            </a:extLst>
          </p:cNvPr>
          <p:cNvSpPr/>
          <p:nvPr>
            <p:custDataLst>
              <p:tags r:id="rId18"/>
            </p:custDataLst>
          </p:nvPr>
        </p:nvSpPr>
        <p:spPr>
          <a:xfrm>
            <a:off x="7589852" y="493953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09</a:t>
            </a:r>
          </a:p>
        </p:txBody>
      </p:sp>
      <p:sp>
        <p:nvSpPr>
          <p:cNvPr id="26" name="剪去同侧角的矩形 29">
            <a:extLst>
              <a:ext uri="{FF2B5EF4-FFF2-40B4-BE49-F238E27FC236}">
                <a16:creationId xmlns:a16="http://schemas.microsoft.com/office/drawing/2014/main" id="{868A2914-5185-46D4-B714-5F16CA543BAF}"/>
              </a:ext>
            </a:extLst>
          </p:cNvPr>
          <p:cNvSpPr/>
          <p:nvPr>
            <p:custDataLst>
              <p:tags r:id="rId19"/>
            </p:custDataLst>
          </p:nvPr>
        </p:nvSpPr>
        <p:spPr>
          <a:xfrm>
            <a:off x="10117666" y="3731547"/>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08</a:t>
            </a:r>
          </a:p>
        </p:txBody>
      </p:sp>
      <p:sp>
        <p:nvSpPr>
          <p:cNvPr id="27" name="剪去同侧角的矩形 29">
            <a:extLst>
              <a:ext uri="{FF2B5EF4-FFF2-40B4-BE49-F238E27FC236}">
                <a16:creationId xmlns:a16="http://schemas.microsoft.com/office/drawing/2014/main" id="{271F3A1E-A7AE-4A6D-A2B3-06E6B596F707}"/>
              </a:ext>
            </a:extLst>
          </p:cNvPr>
          <p:cNvSpPr/>
          <p:nvPr>
            <p:custDataLst>
              <p:tags r:id="rId20"/>
            </p:custDataLst>
          </p:nvPr>
        </p:nvSpPr>
        <p:spPr>
          <a:xfrm>
            <a:off x="10122042" y="1170884"/>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06</a:t>
            </a:r>
          </a:p>
        </p:txBody>
      </p:sp>
      <p:sp>
        <p:nvSpPr>
          <p:cNvPr id="28" name="剪去同侧角的矩形 29">
            <a:extLst>
              <a:ext uri="{FF2B5EF4-FFF2-40B4-BE49-F238E27FC236}">
                <a16:creationId xmlns:a16="http://schemas.microsoft.com/office/drawing/2014/main" id="{C08816F8-F239-4CBD-A65B-915E8D8DDBF8}"/>
              </a:ext>
            </a:extLst>
          </p:cNvPr>
          <p:cNvSpPr/>
          <p:nvPr>
            <p:custDataLst>
              <p:tags r:id="rId21"/>
            </p:custDataLst>
          </p:nvPr>
        </p:nvSpPr>
        <p:spPr>
          <a:xfrm>
            <a:off x="2034436" y="5059413"/>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05</a:t>
            </a:r>
          </a:p>
        </p:txBody>
      </p:sp>
    </p:spTree>
    <p:extLst>
      <p:ext uri="{BB962C8B-B14F-4D97-AF65-F5344CB8AC3E}">
        <p14:creationId xmlns:p14="http://schemas.microsoft.com/office/powerpoint/2010/main" val="386985978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anim calcmode="lin" valueType="num">
                                      <p:cBhvr additive="base">
                                        <p:cTn id="31" dur="500" fill="hold"/>
                                        <p:tgtEl>
                                          <p:spTgt spid="54"/>
                                        </p:tgtEl>
                                        <p:attrNameLst>
                                          <p:attrName>ppt_x</p:attrName>
                                        </p:attrNameLst>
                                      </p:cBhvr>
                                      <p:tavLst>
                                        <p:tav tm="0">
                                          <p:val>
                                            <p:strVal val="#ppt_x"/>
                                          </p:val>
                                        </p:tav>
                                        <p:tav tm="100000">
                                          <p:val>
                                            <p:strVal val="#ppt_x"/>
                                          </p:val>
                                        </p:tav>
                                      </p:tavLst>
                                    </p:anim>
                                    <p:anim calcmode="lin" valueType="num">
                                      <p:cBhvr additive="base">
                                        <p:cTn id="32" dur="500" fill="hold"/>
                                        <p:tgtEl>
                                          <p:spTgt spid="5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500" fill="hold"/>
                                        <p:tgtEl>
                                          <p:spTgt spid="18"/>
                                        </p:tgtEl>
                                        <p:attrNameLst>
                                          <p:attrName>ppt_x</p:attrName>
                                        </p:attrNameLst>
                                      </p:cBhvr>
                                      <p:tavLst>
                                        <p:tav tm="0">
                                          <p:val>
                                            <p:strVal val="#ppt_x"/>
                                          </p:val>
                                        </p:tav>
                                        <p:tav tm="100000">
                                          <p:val>
                                            <p:strVal val="#ppt_x"/>
                                          </p:val>
                                        </p:tav>
                                      </p:tavLst>
                                    </p:anim>
                                    <p:anim calcmode="lin" valueType="num">
                                      <p:cBhvr additive="base">
                                        <p:cTn id="56" dur="500" fill="hold"/>
                                        <p:tgtEl>
                                          <p:spTgt spid="1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500" fill="hold"/>
                                        <p:tgtEl>
                                          <p:spTgt spid="19"/>
                                        </p:tgtEl>
                                        <p:attrNameLst>
                                          <p:attrName>ppt_x</p:attrName>
                                        </p:attrNameLst>
                                      </p:cBhvr>
                                      <p:tavLst>
                                        <p:tav tm="0">
                                          <p:val>
                                            <p:strVal val="#ppt_x"/>
                                          </p:val>
                                        </p:tav>
                                        <p:tav tm="100000">
                                          <p:val>
                                            <p:strVal val="#ppt_x"/>
                                          </p:val>
                                        </p:tav>
                                      </p:tavLst>
                                    </p:anim>
                                    <p:anim calcmode="lin" valueType="num">
                                      <p:cBhvr additive="base">
                                        <p:cTn id="60" dur="500" fill="hold"/>
                                        <p:tgtEl>
                                          <p:spTgt spid="19"/>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ppt_x"/>
                                          </p:val>
                                        </p:tav>
                                        <p:tav tm="100000">
                                          <p:val>
                                            <p:strVal val="#ppt_x"/>
                                          </p:val>
                                        </p:tav>
                                      </p:tavLst>
                                    </p:anim>
                                    <p:anim calcmode="lin" valueType="num">
                                      <p:cBhvr additive="base">
                                        <p:cTn id="64" dur="5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4"/>
                                        </p:tgtEl>
                                        <p:attrNameLst>
                                          <p:attrName>style.visibility</p:attrName>
                                        </p:attrNameLst>
                                      </p:cBhvr>
                                      <p:to>
                                        <p:strVal val="visible"/>
                                      </p:to>
                                    </p:set>
                                    <p:anim calcmode="lin" valueType="num">
                                      <p:cBhvr additive="base">
                                        <p:cTn id="71" dur="500" fill="hold"/>
                                        <p:tgtEl>
                                          <p:spTgt spid="24"/>
                                        </p:tgtEl>
                                        <p:attrNameLst>
                                          <p:attrName>ppt_x</p:attrName>
                                        </p:attrNameLst>
                                      </p:cBhvr>
                                      <p:tavLst>
                                        <p:tav tm="0">
                                          <p:val>
                                            <p:strVal val="#ppt_x"/>
                                          </p:val>
                                        </p:tav>
                                        <p:tav tm="100000">
                                          <p:val>
                                            <p:strVal val="#ppt_x"/>
                                          </p:val>
                                        </p:tav>
                                      </p:tavLst>
                                    </p:anim>
                                    <p:anim calcmode="lin" valueType="num">
                                      <p:cBhvr additive="base">
                                        <p:cTn id="72" dur="500" fill="hold"/>
                                        <p:tgtEl>
                                          <p:spTgt spid="2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 calcmode="lin" valueType="num">
                                      <p:cBhvr additive="base">
                                        <p:cTn id="75" dur="500" fill="hold"/>
                                        <p:tgtEl>
                                          <p:spTgt spid="25"/>
                                        </p:tgtEl>
                                        <p:attrNameLst>
                                          <p:attrName>ppt_x</p:attrName>
                                        </p:attrNameLst>
                                      </p:cBhvr>
                                      <p:tavLst>
                                        <p:tav tm="0">
                                          <p:val>
                                            <p:strVal val="#ppt_x"/>
                                          </p:val>
                                        </p:tav>
                                        <p:tav tm="100000">
                                          <p:val>
                                            <p:strVal val="#ppt_x"/>
                                          </p:val>
                                        </p:tav>
                                      </p:tavLst>
                                    </p:anim>
                                    <p:anim calcmode="lin" valueType="num">
                                      <p:cBhvr additive="base">
                                        <p:cTn id="76" dur="500" fill="hold"/>
                                        <p:tgtEl>
                                          <p:spTgt spid="2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ppt_x"/>
                                          </p:val>
                                        </p:tav>
                                        <p:tav tm="100000">
                                          <p:val>
                                            <p:strVal val="#ppt_x"/>
                                          </p:val>
                                        </p:tav>
                                      </p:tavLst>
                                    </p:anim>
                                    <p:anim calcmode="lin" valueType="num">
                                      <p:cBhvr additive="base">
                                        <p:cTn id="80" dur="500" fill="hold"/>
                                        <p:tgtEl>
                                          <p:spTgt spid="2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cBhvr additive="base">
                                        <p:cTn id="83" dur="500" fill="hold"/>
                                        <p:tgtEl>
                                          <p:spTgt spid="27"/>
                                        </p:tgtEl>
                                        <p:attrNameLst>
                                          <p:attrName>ppt_x</p:attrName>
                                        </p:attrNameLst>
                                      </p:cBhvr>
                                      <p:tavLst>
                                        <p:tav tm="0">
                                          <p:val>
                                            <p:strVal val="#ppt_x"/>
                                          </p:val>
                                        </p:tav>
                                        <p:tav tm="100000">
                                          <p:val>
                                            <p:strVal val="#ppt_x"/>
                                          </p:val>
                                        </p:tav>
                                      </p:tavLst>
                                    </p:anim>
                                    <p:anim calcmode="lin" valueType="num">
                                      <p:cBhvr additive="base">
                                        <p:cTn id="84" dur="500" fill="hold"/>
                                        <p:tgtEl>
                                          <p:spTgt spid="27"/>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28"/>
                                        </p:tgtEl>
                                        <p:attrNameLst>
                                          <p:attrName>style.visibility</p:attrName>
                                        </p:attrNameLst>
                                      </p:cBhvr>
                                      <p:to>
                                        <p:strVal val="visible"/>
                                      </p:to>
                                    </p:set>
                                    <p:anim calcmode="lin" valueType="num">
                                      <p:cBhvr additive="base">
                                        <p:cTn id="87" dur="500" fill="hold"/>
                                        <p:tgtEl>
                                          <p:spTgt spid="28"/>
                                        </p:tgtEl>
                                        <p:attrNameLst>
                                          <p:attrName>ppt_x</p:attrName>
                                        </p:attrNameLst>
                                      </p:cBhvr>
                                      <p:tavLst>
                                        <p:tav tm="0">
                                          <p:val>
                                            <p:strVal val="#ppt_x"/>
                                          </p:val>
                                        </p:tav>
                                        <p:tav tm="100000">
                                          <p:val>
                                            <p:strVal val="#ppt_x"/>
                                          </p:val>
                                        </p:tav>
                                      </p:tavLst>
                                    </p:anim>
                                    <p:anim calcmode="lin" valueType="num">
                                      <p:cBhvr additive="base">
                                        <p:cTn id="8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p:bldP spid="55" grpId="0" animBg="1"/>
      <p:bldP spid="56" grpId="0"/>
      <p:bldP spid="15" grpId="0" animBg="1"/>
      <p:bldP spid="20" grpId="0" animBg="1"/>
      <p:bldP spid="17" grpId="0" animBg="1"/>
      <p:bldP spid="18" grpId="0" animBg="1"/>
      <p:bldP spid="19" grpId="0" animBg="1"/>
      <p:bldP spid="22" grpId="0" animBg="1"/>
      <p:bldP spid="23" grpId="0" animBg="1"/>
      <p:bldP spid="24" grpId="0" animBg="1"/>
      <p:bldP spid="25" grpId="0" animBg="1"/>
      <p:bldP spid="26" grpId="0" animBg="1"/>
      <p:bldP spid="27" grpId="0" animBg="1"/>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三、系统推进深化结构改革</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272234"/>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319" y="1373457"/>
            <a:ext cx="12094143" cy="4401205"/>
          </a:xfrm>
          <a:prstGeom prst="rect">
            <a:avLst/>
          </a:prstGeom>
        </p:spPr>
        <p:txBody>
          <a:bodyPr wrap="square">
            <a:spAutoFit/>
          </a:bodyPr>
          <a:lstStyle/>
          <a:p>
            <a:pPr lvl="0" indent="406400" algn="just" eaLnBrk="0" fontAlgn="base" hangingPunct="0">
              <a:spcBef>
                <a:spcPct val="0"/>
              </a:spcBef>
              <a:spcAft>
                <a:spcPct val="0"/>
              </a:spcAft>
            </a:pPr>
            <a:r>
              <a:rPr lang="zh-CN" altLang="en-US" sz="2800" b="1" dirty="0">
                <a:solidFill>
                  <a:srgbClr val="080808"/>
                </a:solidFill>
              </a:rPr>
              <a:t>短期政策刺激：</a:t>
            </a:r>
            <a:r>
              <a:rPr lang="zh-CN" altLang="en-US" sz="2800" dirty="0">
                <a:solidFill>
                  <a:srgbClr val="080808"/>
                </a:solidFill>
              </a:rPr>
              <a:t>难以持续维持较高经济增速，更为严重的经济问题。    </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b="1"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深化结构改革：</a:t>
            </a:r>
            <a:endParaRPr lang="en-US" altLang="zh-CN" sz="2800" b="1"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人口结构：不断提高高素质人口的比例，加快人力资本积累。</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产业结构：逐步实现更多依靠服务业和战略新兴产业带动经济发展；</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大力推进新型工业化、新型城镇化和农业现代化，</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促进经济的转型升级。</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8271655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584775"/>
          </a:xfrm>
          <a:prstGeom prst="rect">
            <a:avLst/>
          </a:prstGeom>
          <a:noFill/>
        </p:spPr>
        <p:txBody>
          <a:bodyPr wrap="square" rtlCol="0">
            <a:spAutoFit/>
          </a:bodyPr>
          <a:lstStyle/>
          <a:p>
            <a:pPr algn="ctr"/>
            <a:r>
              <a:rPr lang="zh-CN" altLang="en-US" sz="3200" b="1" dirty="0"/>
              <a:t>四、完善社会主义市场经济机制</a:t>
            </a:r>
            <a:endParaRPr lang="zh-CN" altLang="en-US" sz="32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744980" y="1632266"/>
            <a:ext cx="9516578" cy="353943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破除旧体制的束缚，创造新的经济增长活力和动力，</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需要充分发挥</a:t>
            </a:r>
            <a:r>
              <a:rPr lang="zh-CN" altLang="en-US" sz="2800" b="1" dirty="0">
                <a:solidFill>
                  <a:srgbClr val="080808"/>
                </a:solidFill>
              </a:rPr>
              <a:t>市场</a:t>
            </a:r>
            <a:r>
              <a:rPr lang="zh-CN" altLang="en-US" sz="2800" dirty="0">
                <a:solidFill>
                  <a:srgbClr val="080808"/>
                </a:solidFill>
              </a:rPr>
              <a:t>在资源配置中的决定性作用</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一、</a:t>
            </a:r>
            <a:r>
              <a:rPr lang="zh-CN" altLang="en-US" sz="2800" b="1" dirty="0">
                <a:solidFill>
                  <a:srgbClr val="080808"/>
                </a:solidFill>
              </a:rPr>
              <a:t>反对垄断，促进竞争</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二、</a:t>
            </a:r>
            <a:r>
              <a:rPr lang="zh-CN" altLang="en-US" sz="2800" b="1" dirty="0">
                <a:solidFill>
                  <a:srgbClr val="080808"/>
                </a:solidFill>
              </a:rPr>
              <a:t>放松管制</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三、</a:t>
            </a:r>
            <a:r>
              <a:rPr lang="zh-CN" altLang="en-US" sz="2800" b="1" dirty="0">
                <a:solidFill>
                  <a:srgbClr val="080808"/>
                </a:solidFill>
              </a:rPr>
              <a:t>扩大开放</a:t>
            </a:r>
            <a:r>
              <a:rPr lang="zh-CN" altLang="en-US" sz="2800" dirty="0">
                <a:solidFill>
                  <a:srgbClr val="080808"/>
                </a:solidFill>
              </a:rPr>
              <a:t>。</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22399542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646331"/>
          </a:xfrm>
          <a:prstGeom prst="rect">
            <a:avLst/>
          </a:prstGeom>
          <a:noFill/>
        </p:spPr>
        <p:txBody>
          <a:bodyPr wrap="square" rtlCol="0">
            <a:spAutoFit/>
          </a:bodyPr>
          <a:lstStyle/>
          <a:p>
            <a:pPr algn="ctr"/>
            <a:r>
              <a:rPr lang="zh-CN" altLang="en-US" sz="3600" b="1" dirty="0"/>
              <a:t>五、深度参与全球经济治理</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57783" y="1641410"/>
            <a:ext cx="11339042" cy="4832092"/>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充分利用</a:t>
            </a:r>
            <a:r>
              <a:rPr lang="zh-CN" altLang="en-US" sz="2800" b="1" dirty="0">
                <a:solidFill>
                  <a:srgbClr val="080808"/>
                </a:solidFill>
              </a:rPr>
              <a:t>国际国内</a:t>
            </a:r>
            <a:r>
              <a:rPr lang="zh-CN" altLang="en-US" sz="2800" dirty="0">
                <a:solidFill>
                  <a:srgbClr val="080808"/>
                </a:solidFill>
              </a:rPr>
              <a:t>两个市场、两种资源，</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积极参与</a:t>
            </a:r>
            <a:r>
              <a:rPr lang="zh-CN" altLang="en-US" sz="2800" b="1" dirty="0">
                <a:solidFill>
                  <a:srgbClr val="080808"/>
                </a:solidFill>
              </a:rPr>
              <a:t>全球经济治理</a:t>
            </a:r>
            <a:r>
              <a:rPr lang="zh-CN" altLang="en-US" sz="2800" dirty="0">
                <a:solidFill>
                  <a:srgbClr val="080808"/>
                </a:solidFill>
              </a:rPr>
              <a:t>，在</a:t>
            </a:r>
            <a:r>
              <a:rPr lang="zh-CN" altLang="en-US" sz="2800" b="1" dirty="0">
                <a:solidFill>
                  <a:srgbClr val="080808"/>
                </a:solidFill>
              </a:rPr>
              <a:t>国际经济规则的制定</a:t>
            </a:r>
            <a:r>
              <a:rPr lang="zh-CN" altLang="en-US" sz="2800" dirty="0">
                <a:solidFill>
                  <a:srgbClr val="080808"/>
                </a:solidFill>
              </a:rPr>
              <a:t>方面发挥重要作用。</a:t>
            </a:r>
            <a:endParaRPr lang="en-US" altLang="zh-CN" sz="2800"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理念：</a:t>
            </a:r>
            <a:r>
              <a:rPr lang="zh-CN" altLang="en-US" sz="2800" dirty="0">
                <a:solidFill>
                  <a:srgbClr val="080808"/>
                </a:solidFill>
              </a:rPr>
              <a:t>“</a:t>
            </a:r>
            <a:r>
              <a:rPr lang="zh-CN" altLang="en-US" sz="2800" b="1" dirty="0">
                <a:solidFill>
                  <a:srgbClr val="080808"/>
                </a:solidFill>
              </a:rPr>
              <a:t>共商共建共享</a:t>
            </a:r>
            <a:r>
              <a:rPr lang="zh-CN" altLang="en-US" sz="2800" dirty="0">
                <a:solidFill>
                  <a:srgbClr val="080808"/>
                </a:solidFill>
              </a:rPr>
              <a:t>”的国际合作和全球治理基本理念，</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开放性和包容性。</a:t>
            </a:r>
            <a:endParaRPr lang="en-US" altLang="zh-CN" sz="2800" dirty="0">
              <a:solidFill>
                <a:srgbClr val="080808"/>
              </a:solidFill>
            </a:endParaRPr>
          </a:p>
          <a:p>
            <a:pPr lvl="0" indent="406400" eaLnBrk="0" fontAlgn="base" hangingPunct="0">
              <a:spcBef>
                <a:spcPct val="0"/>
              </a:spcBef>
              <a:spcAft>
                <a:spcPct val="0"/>
              </a:spcAft>
            </a:pPr>
            <a:r>
              <a:rPr lang="zh-CN" altLang="en-US" sz="2800" b="1" dirty="0">
                <a:solidFill>
                  <a:srgbClr val="080808"/>
                </a:solidFill>
              </a:rPr>
              <a:t>行动：</a:t>
            </a:r>
            <a:r>
              <a:rPr lang="zh-CN" altLang="en-US" sz="2800" dirty="0">
                <a:solidFill>
                  <a:srgbClr val="080808"/>
                </a:solidFill>
              </a:rPr>
              <a:t>一、以“一带一路”倡议为依托，加强国际产能合作，</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根据需要促进产能“走出去”和“引进来”的双向流动；</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二、加强同发展中国家的经济合作和政策协调，</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推动建立反映新兴经济体发展利益的国际规则；</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三、积极参与全球经济治理，</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积极应对发达经济体追求自身利益优先的政策调整，</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引领经济全球化朝着符合时代潮流的方向继续前行。</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386486649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781B5CE-5B97-478C-9D77-971CE87DD461}"/>
              </a:ext>
            </a:extLst>
          </p:cNvPr>
          <p:cNvSpPr/>
          <p:nvPr/>
        </p:nvSpPr>
        <p:spPr>
          <a:xfrm>
            <a:off x="1841470" y="3011719"/>
            <a:ext cx="8509061"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感谢聆听，谢谢大家</a:t>
            </a: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4" cstate="screen"/>
          <a:srcRect/>
          <a:stretch>
            <a:fillRect/>
          </a:stretch>
        </p:blipFill>
        <p:spPr>
          <a:xfrm>
            <a:off x="2900134" y="399147"/>
            <a:ext cx="6734629" cy="2612572"/>
          </a:xfrm>
          <a:prstGeom prst="rect">
            <a:avLst/>
          </a:prstGeom>
        </p:spPr>
      </p:pic>
      <p:pic>
        <p:nvPicPr>
          <p:cNvPr id="5" name="图片 4">
            <a:extLst>
              <a:ext uri="{FF2B5EF4-FFF2-40B4-BE49-F238E27FC236}">
                <a16:creationId xmlns:a16="http://schemas.microsoft.com/office/drawing/2014/main" id="{231D23C2-A781-432C-98C0-EFD62BC6F680}"/>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088959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a:t>毛泽东</a:t>
            </a:r>
            <a:r>
              <a:rPr lang="en-US" altLang="zh-CN" sz="4400" b="1" dirty="0"/>
              <a:t>-</a:t>
            </a:r>
            <a:r>
              <a:rPr lang="zh-CN" altLang="en-US" sz="4400" b="1" dirty="0"/>
              <a:t>历史评说</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04</a:t>
            </a: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76077033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一、基调奠定</a:t>
            </a:r>
            <a:endParaRPr lang="zh-CN" altLang="en-US" sz="48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2585323"/>
          </a:xfrm>
          <a:prstGeom prst="rect">
            <a:avLst/>
          </a:prstGeom>
        </p:spPr>
        <p:txBody>
          <a:bodyPr wrap="square">
            <a:spAutoFit/>
          </a:bodyPr>
          <a:lstStyle/>
          <a:p>
            <a:r>
              <a:rPr lang="zh-CN" altLang="en-US" dirty="0"/>
              <a:t>在党的第二次历史转折时期，邓小平和陈云等主要国家领导人科学评价毛泽东和毛泽东思想的历史地位，起草通过了</a:t>
            </a:r>
            <a:r>
              <a:rPr lang="en-US" altLang="zh-CN" dirty="0"/>
              <a:t>《</a:t>
            </a:r>
            <a:r>
              <a:rPr lang="zh-CN" altLang="en-US" dirty="0"/>
              <a:t>关于建国以来党的若干历史问题的决议</a:t>
            </a:r>
            <a:r>
              <a:rPr lang="en-US" altLang="zh-CN" dirty="0"/>
              <a:t>》</a:t>
            </a:r>
            <a:r>
              <a:rPr lang="zh-CN" altLang="en-US" dirty="0"/>
              <a:t>。</a:t>
            </a:r>
            <a:endParaRPr lang="en-US" altLang="zh-CN" dirty="0"/>
          </a:p>
          <a:p>
            <a:endParaRPr lang="en-US" altLang="zh-CN" dirty="0"/>
          </a:p>
          <a:p>
            <a:r>
              <a:rPr lang="zh-CN" altLang="en-US" dirty="0"/>
              <a:t>邓小平同志曾经代表中央就如何评价毛泽东表示过原则的意见。小平同志多次讲，在我们党和国家的历史上，毛主席的功绩是第一位的，他的错误是第二位的。小平同志还说过，毛主席“多次从危机中把党和国家挽救过来。没有毛主席，至少我们中国人民还要在黑暗中摸索更长的时间。”在谈到他晚年的错误时，小平同志说，不能把过去的错误都算成是毛主席一个人的，我们这些老一辈的人也是有责任的。我们今后还要继续坚持毛泽东思想。</a:t>
            </a:r>
          </a:p>
        </p:txBody>
      </p:sp>
      <p:sp>
        <p:nvSpPr>
          <p:cNvPr id="2" name="AutoShape 2" descr="âç¹ææ® ä½¿ç¾å½åæ¬¡å¼ºå¤§âçå¾çæç´¢ç»æ">
            <a:extLst>
              <a:ext uri="{FF2B5EF4-FFF2-40B4-BE49-F238E27FC236}">
                <a16:creationId xmlns:a16="http://schemas.microsoft.com/office/drawing/2014/main" id="{E46EE788-71C7-469F-A96F-2041810AE8C8}"/>
              </a:ext>
            </a:extLst>
          </p:cNvPr>
          <p:cNvSpPr>
            <a:spLocks noChangeAspect="1" noChangeArrowheads="1"/>
          </p:cNvSpPr>
          <p:nvPr/>
        </p:nvSpPr>
        <p:spPr bwMode="auto">
          <a:xfrm>
            <a:off x="3982453" y="3276599"/>
            <a:ext cx="2265947" cy="2265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âç¹ææ® ä½¿ç¾å½åæ¬¡å¼ºå¤§âçå¾çæç´¢ç»æ">
            <a:extLst>
              <a:ext uri="{FF2B5EF4-FFF2-40B4-BE49-F238E27FC236}">
                <a16:creationId xmlns:a16="http://schemas.microsoft.com/office/drawing/2014/main" id="{C94AFCB5-4931-4F8E-AF41-72F7075AC0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6" descr="âç¹ææ® ä½¿ç¾å½åæ¬¡å¼ºå¤§âçå¾çæç´¢ç»æ">
            <a:extLst>
              <a:ext uri="{FF2B5EF4-FFF2-40B4-BE49-F238E27FC236}">
                <a16:creationId xmlns:a16="http://schemas.microsoft.com/office/drawing/2014/main" id="{39282AD7-4689-4589-827F-75D8E82A566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8" descr="âç¹ææ® ä½¿ç¾å½åæ¬¡å¼ºå¤§âçå¾çæç´¢ç»æ">
            <a:extLst>
              <a:ext uri="{FF2B5EF4-FFF2-40B4-BE49-F238E27FC236}">
                <a16:creationId xmlns:a16="http://schemas.microsoft.com/office/drawing/2014/main" id="{19B57DD3-FA36-49A6-AF5C-E679AFCF9D3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55192976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二、主流观点</a:t>
            </a:r>
            <a:endParaRPr lang="zh-CN" altLang="en-US" sz="48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2585323"/>
          </a:xfrm>
          <a:prstGeom prst="rect">
            <a:avLst/>
          </a:prstGeom>
        </p:spPr>
        <p:txBody>
          <a:bodyPr wrap="square">
            <a:spAutoFit/>
          </a:bodyPr>
          <a:lstStyle/>
          <a:p>
            <a:r>
              <a:rPr lang="zh-CN" altLang="en-US" dirty="0"/>
              <a:t> ●毛泽东同志在长期革命斗争中立下的伟大功勋是不可磨灭的。</a:t>
            </a:r>
          </a:p>
          <a:p>
            <a:endParaRPr lang="zh-CN" altLang="en-US" dirty="0"/>
          </a:p>
          <a:p>
            <a:r>
              <a:rPr lang="zh-CN" altLang="en-US" dirty="0"/>
              <a:t>●毛泽东同志“是伟大的马克思主义者，是伟大的无产阶级革命家、战略家和理论家”。</a:t>
            </a:r>
          </a:p>
          <a:p>
            <a:endParaRPr lang="zh-CN" altLang="en-US" dirty="0"/>
          </a:p>
          <a:p>
            <a:r>
              <a:rPr lang="zh-CN" altLang="en-US" dirty="0"/>
              <a:t>●毛泽东同志虽然在“文化大革命”中犯了严重错误，但“他的功绩是第一位的，错误是第二位的”。</a:t>
            </a:r>
          </a:p>
          <a:p>
            <a:endParaRPr lang="zh-CN" altLang="en-US" dirty="0"/>
          </a:p>
          <a:p>
            <a:r>
              <a:rPr lang="zh-CN" altLang="en-US" dirty="0"/>
              <a:t>●马克思列宁主义、毛泽东思想一定不能丢，丢了就丧失根本</a:t>
            </a:r>
            <a:endParaRPr lang="en-US" altLang="zh-CN" dirty="0"/>
          </a:p>
          <a:p>
            <a:endParaRPr lang="zh-CN" altLang="en-US" dirty="0"/>
          </a:p>
        </p:txBody>
      </p:sp>
      <p:sp>
        <p:nvSpPr>
          <p:cNvPr id="2" name="AutoShape 2" descr="âç¹ææ® ä½¿ç¾å½åæ¬¡å¼ºå¤§âçå¾çæç´¢ç»æ">
            <a:extLst>
              <a:ext uri="{FF2B5EF4-FFF2-40B4-BE49-F238E27FC236}">
                <a16:creationId xmlns:a16="http://schemas.microsoft.com/office/drawing/2014/main" id="{E46EE788-71C7-469F-A96F-2041810AE8C8}"/>
              </a:ext>
            </a:extLst>
          </p:cNvPr>
          <p:cNvSpPr>
            <a:spLocks noChangeAspect="1" noChangeArrowheads="1"/>
          </p:cNvSpPr>
          <p:nvPr/>
        </p:nvSpPr>
        <p:spPr bwMode="auto">
          <a:xfrm>
            <a:off x="3982453" y="3276599"/>
            <a:ext cx="2265947" cy="2265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âç¹ææ® ä½¿ç¾å½åæ¬¡å¼ºå¤§âçå¾çæç´¢ç»æ">
            <a:extLst>
              <a:ext uri="{FF2B5EF4-FFF2-40B4-BE49-F238E27FC236}">
                <a16:creationId xmlns:a16="http://schemas.microsoft.com/office/drawing/2014/main" id="{C94AFCB5-4931-4F8E-AF41-72F7075AC0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6" descr="âç¹ææ® ä½¿ç¾å½åæ¬¡å¼ºå¤§âçå¾çæç´¢ç»æ">
            <a:extLst>
              <a:ext uri="{FF2B5EF4-FFF2-40B4-BE49-F238E27FC236}">
                <a16:creationId xmlns:a16="http://schemas.microsoft.com/office/drawing/2014/main" id="{39282AD7-4689-4589-827F-75D8E82A566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8" descr="âç¹ææ® ä½¿ç¾å½åæ¬¡å¼ºå¤§âçå¾çæç´¢ç»æ">
            <a:extLst>
              <a:ext uri="{FF2B5EF4-FFF2-40B4-BE49-F238E27FC236}">
                <a16:creationId xmlns:a16="http://schemas.microsoft.com/office/drawing/2014/main" id="{19B57DD3-FA36-49A6-AF5C-E679AFCF9D3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0906379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D752C-F332-4E0E-B34B-EB61C23F2B0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1997" cy="6857999"/>
          </a:xfrm>
          <a:prstGeom prst="rect">
            <a:avLst/>
          </a:prstGeom>
        </p:spPr>
      </p:pic>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a:t>毛泽东思想</a:t>
            </a:r>
            <a:r>
              <a:rPr lang="en-US" altLang="zh-CN" sz="4400" b="1" dirty="0"/>
              <a:t>-</a:t>
            </a:r>
            <a:r>
              <a:rPr lang="zh-CN" altLang="en-US" sz="4400" b="1" dirty="0"/>
              <a:t>地位确立</a:t>
            </a: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7</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377818055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CDF13F7-0C2F-4D20-BE30-EA97215030D7}"/>
              </a:ext>
            </a:extLst>
          </p:cNvPr>
          <p:cNvSpPr/>
          <p:nvPr/>
        </p:nvSpPr>
        <p:spPr>
          <a:xfrm>
            <a:off x="-370444" y="4787607"/>
            <a:ext cx="9778205" cy="876394"/>
          </a:xfrm>
          <a:prstGeom prst="rect">
            <a:avLst/>
          </a:prstGeom>
        </p:spPr>
        <p:txBody>
          <a:bodyPr wrap="square">
            <a:spAutoFit/>
          </a:bodyPr>
          <a:lstStyle/>
          <a:p>
            <a:pPr algn="ctr">
              <a:lnSpc>
                <a:spcPct val="150000"/>
              </a:lnSpc>
            </a:pPr>
            <a:r>
              <a:rPr lang="zh-CN" altLang="en-US" dirty="0"/>
              <a:t>中国共产党第七次全国代表大会会场</a:t>
            </a:r>
            <a:endParaRPr lang="en-US" altLang="zh-CN" sz="2000" b="1" dirty="0">
              <a:latin typeface="楷体" panose="02010609060101010101" pitchFamily="49" charset="-122"/>
              <a:ea typeface="楷体" panose="02010609060101010101" pitchFamily="49" charset="-122"/>
            </a:endParaRPr>
          </a:p>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a:t>
            </a:r>
            <a:r>
              <a:rPr lang="zh-CN" altLang="en-US" b="1" dirty="0">
                <a:solidFill>
                  <a:srgbClr val="080808"/>
                </a:solidFill>
              </a:rPr>
              <a:t>党的七大确立毛泽东思想为党的指导思想</a:t>
            </a:r>
            <a:r>
              <a:rPr lang="zh-CN" altLang="en-US" dirty="0">
                <a:solidFill>
                  <a:prstClr val="black"/>
                </a:solidFill>
                <a:latin typeface="楷体" panose="02010609060101010101" pitchFamily="49" charset="-122"/>
                <a:ea typeface="楷体" panose="02010609060101010101" pitchFamily="49" charset="-122"/>
              </a:rPr>
              <a:t>”</a:t>
            </a:r>
          </a:p>
        </p:txBody>
      </p:sp>
      <p:sp>
        <p:nvSpPr>
          <p:cNvPr id="7" name="文本框 6">
            <a:extLst>
              <a:ext uri="{FF2B5EF4-FFF2-40B4-BE49-F238E27FC236}">
                <a16:creationId xmlns:a16="http://schemas.microsoft.com/office/drawing/2014/main" id="{211723E0-99E0-411B-A727-9CEBC148DC67}"/>
              </a:ext>
            </a:extLst>
          </p:cNvPr>
          <p:cNvSpPr txBox="1"/>
          <p:nvPr/>
        </p:nvSpPr>
        <p:spPr>
          <a:xfrm>
            <a:off x="782128" y="678200"/>
            <a:ext cx="10627740" cy="523220"/>
          </a:xfrm>
          <a:prstGeom prst="rect">
            <a:avLst/>
          </a:prstGeom>
          <a:noFill/>
        </p:spPr>
        <p:txBody>
          <a:bodyPr wrap="square" rtlCol="0">
            <a:spAutoFit/>
          </a:bodyPr>
          <a:lstStyle/>
          <a:p>
            <a:pPr algn="ctr"/>
            <a:r>
              <a:rPr lang="zh-CN" altLang="en-US" sz="2800" b="1" dirty="0"/>
              <a:t>毛泽东思想为党的指导思想</a:t>
            </a:r>
          </a:p>
        </p:txBody>
      </p:sp>
      <p:pic>
        <p:nvPicPr>
          <p:cNvPr id="2" name="Picture 1">
            <a:extLst>
              <a:ext uri="{FF2B5EF4-FFF2-40B4-BE49-F238E27FC236}">
                <a16:creationId xmlns:a16="http://schemas.microsoft.com/office/drawing/2014/main" id="{182745D8-E66C-D641-B5E6-A252D3C4E67F}"/>
              </a:ext>
            </a:extLst>
          </p:cNvPr>
          <p:cNvPicPr>
            <a:picLocks noChangeAspect="1"/>
          </p:cNvPicPr>
          <p:nvPr/>
        </p:nvPicPr>
        <p:blipFill>
          <a:blip r:embed="rId3"/>
          <a:stretch>
            <a:fillRect/>
          </a:stretch>
        </p:blipFill>
        <p:spPr>
          <a:xfrm>
            <a:off x="2168251" y="1536577"/>
            <a:ext cx="5043714" cy="3354070"/>
          </a:xfrm>
          <a:prstGeom prst="rect">
            <a:avLst/>
          </a:prstGeom>
        </p:spPr>
      </p:pic>
      <p:sp>
        <p:nvSpPr>
          <p:cNvPr id="3" name="TextBox 2">
            <a:extLst>
              <a:ext uri="{FF2B5EF4-FFF2-40B4-BE49-F238E27FC236}">
                <a16:creationId xmlns:a16="http://schemas.microsoft.com/office/drawing/2014/main" id="{5261507B-139F-BC4A-9439-CD0ADC0E94E0}"/>
              </a:ext>
            </a:extLst>
          </p:cNvPr>
          <p:cNvSpPr txBox="1"/>
          <p:nvPr/>
        </p:nvSpPr>
        <p:spPr>
          <a:xfrm>
            <a:off x="7589520" y="1771650"/>
            <a:ext cx="3740338" cy="3108543"/>
          </a:xfrm>
          <a:prstGeom prst="rect">
            <a:avLst/>
          </a:prstGeom>
          <a:noFill/>
        </p:spPr>
        <p:txBody>
          <a:bodyPr wrap="square" rtlCol="0">
            <a:spAutoFit/>
          </a:bodyPr>
          <a:lstStyle/>
          <a:p>
            <a:pPr algn="ctr"/>
            <a:r>
              <a:rPr lang="zh-CN" altLang="en-US"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rPr>
              <a:t>重要意义</a:t>
            </a:r>
            <a:endParaRPr lang="en-US" altLang="zh-CN"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endParaRPr>
          </a:p>
          <a:p>
            <a:r>
              <a:rPr lang="zh-CN" altLang="en-US"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rPr>
              <a:t>一、开启马克思主义中国化理论创新的先河</a:t>
            </a:r>
            <a:endParaRPr lang="en-US" altLang="zh-CN"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endParaRPr>
          </a:p>
          <a:p>
            <a:r>
              <a:rPr lang="zh-CN" altLang="en-US"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rPr>
              <a:t>二、中国革命走向胜利的行动指南</a:t>
            </a:r>
            <a:endParaRPr lang="en-US" altLang="zh-CN"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endParaRPr>
          </a:p>
          <a:p>
            <a:r>
              <a:rPr lang="zh-CN" altLang="en-US"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rPr>
              <a:t>三、毫不动摇坚持毛泽东思想指导地位</a:t>
            </a:r>
            <a:endParaRPr lang="en-US" altLang="zh-CN" sz="2800" dirty="0">
              <a:solidFill>
                <a:srgbClr val="080808"/>
              </a:solidFill>
              <a:latin typeface="LingWai SC Medium" panose="03050602040302020204" pitchFamily="66" charset="-122"/>
              <a:ea typeface="LingWai SC Medium" panose="03050602040302020204" pitchFamily="66" charset="-122"/>
              <a:cs typeface="LingWai SC Medium" panose="03050602040302020204" pitchFamily="66" charset="-122"/>
            </a:endParaRPr>
          </a:p>
        </p:txBody>
      </p:sp>
    </p:spTree>
    <p:extLst>
      <p:ext uri="{BB962C8B-B14F-4D97-AF65-F5344CB8AC3E}">
        <p14:creationId xmlns:p14="http://schemas.microsoft.com/office/powerpoint/2010/main" val="3105075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12">
            <a:extLst>
              <a:ext uri="{FF2B5EF4-FFF2-40B4-BE49-F238E27FC236}">
                <a16:creationId xmlns:a16="http://schemas.microsoft.com/office/drawing/2014/main" id="{862043E7-7B07-414A-AE01-CC62804E04AA}"/>
              </a:ext>
            </a:extLst>
          </p:cNvPr>
          <p:cNvSpPr/>
          <p:nvPr/>
        </p:nvSpPr>
        <p:spPr>
          <a:xfrm>
            <a:off x="9177782" y="3210662"/>
            <a:ext cx="2773466" cy="3174450"/>
          </a:xfrm>
          <a:custGeom>
            <a:avLst/>
            <a:gdLst>
              <a:gd name="connsiteX0" fmla="*/ 239843 w 3028013"/>
              <a:gd name="connsiteY0" fmla="*/ 914400 h 2908092"/>
              <a:gd name="connsiteX1" fmla="*/ 209862 w 3028013"/>
              <a:gd name="connsiteY1" fmla="*/ 1034322 h 2908092"/>
              <a:gd name="connsiteX2" fmla="*/ 164892 w 3028013"/>
              <a:gd name="connsiteY2" fmla="*/ 1079292 h 2908092"/>
              <a:gd name="connsiteX3" fmla="*/ 149902 w 3028013"/>
              <a:gd name="connsiteY3" fmla="*/ 1124263 h 2908092"/>
              <a:gd name="connsiteX4" fmla="*/ 164892 w 3028013"/>
              <a:gd name="connsiteY4" fmla="*/ 1214204 h 2908092"/>
              <a:gd name="connsiteX5" fmla="*/ 209862 w 3028013"/>
              <a:gd name="connsiteY5" fmla="*/ 1364105 h 2908092"/>
              <a:gd name="connsiteX6" fmla="*/ 239843 w 3028013"/>
              <a:gd name="connsiteY6" fmla="*/ 1394086 h 2908092"/>
              <a:gd name="connsiteX7" fmla="*/ 269823 w 3028013"/>
              <a:gd name="connsiteY7" fmla="*/ 1484027 h 2908092"/>
              <a:gd name="connsiteX8" fmla="*/ 314794 w 3028013"/>
              <a:gd name="connsiteY8" fmla="*/ 1528997 h 2908092"/>
              <a:gd name="connsiteX9" fmla="*/ 389744 w 3028013"/>
              <a:gd name="connsiteY9" fmla="*/ 1588958 h 2908092"/>
              <a:gd name="connsiteX10" fmla="*/ 374754 w 3028013"/>
              <a:gd name="connsiteY10" fmla="*/ 1663909 h 2908092"/>
              <a:gd name="connsiteX11" fmla="*/ 344774 w 3028013"/>
              <a:gd name="connsiteY11" fmla="*/ 1753850 h 2908092"/>
              <a:gd name="connsiteX12" fmla="*/ 299803 w 3028013"/>
              <a:gd name="connsiteY12" fmla="*/ 2143594 h 2908092"/>
              <a:gd name="connsiteX13" fmla="*/ 269823 w 3028013"/>
              <a:gd name="connsiteY13" fmla="*/ 2188564 h 2908092"/>
              <a:gd name="connsiteX14" fmla="*/ 254833 w 3028013"/>
              <a:gd name="connsiteY14" fmla="*/ 2233535 h 2908092"/>
              <a:gd name="connsiteX15" fmla="*/ 239843 w 3028013"/>
              <a:gd name="connsiteY15" fmla="*/ 2383437 h 2908092"/>
              <a:gd name="connsiteX16" fmla="*/ 284813 w 3028013"/>
              <a:gd name="connsiteY16" fmla="*/ 2413417 h 2908092"/>
              <a:gd name="connsiteX17" fmla="*/ 374754 w 3028013"/>
              <a:gd name="connsiteY17" fmla="*/ 2443397 h 2908092"/>
              <a:gd name="connsiteX18" fmla="*/ 449705 w 3028013"/>
              <a:gd name="connsiteY18" fmla="*/ 2488368 h 2908092"/>
              <a:gd name="connsiteX19" fmla="*/ 539646 w 3028013"/>
              <a:gd name="connsiteY19" fmla="*/ 2533338 h 2908092"/>
              <a:gd name="connsiteX20" fmla="*/ 584617 w 3028013"/>
              <a:gd name="connsiteY20" fmla="*/ 2623279 h 2908092"/>
              <a:gd name="connsiteX21" fmla="*/ 629587 w 3028013"/>
              <a:gd name="connsiteY21" fmla="*/ 2653259 h 2908092"/>
              <a:gd name="connsiteX22" fmla="*/ 689548 w 3028013"/>
              <a:gd name="connsiteY22" fmla="*/ 2713220 h 2908092"/>
              <a:gd name="connsiteX23" fmla="*/ 824459 w 3028013"/>
              <a:gd name="connsiteY23" fmla="*/ 2803161 h 2908092"/>
              <a:gd name="connsiteX24" fmla="*/ 914400 w 3028013"/>
              <a:gd name="connsiteY24" fmla="*/ 2863122 h 2908092"/>
              <a:gd name="connsiteX25" fmla="*/ 959371 w 3028013"/>
              <a:gd name="connsiteY25" fmla="*/ 2893102 h 2908092"/>
              <a:gd name="connsiteX26" fmla="*/ 1019331 w 3028013"/>
              <a:gd name="connsiteY26" fmla="*/ 2908092 h 2908092"/>
              <a:gd name="connsiteX27" fmla="*/ 1199213 w 3028013"/>
              <a:gd name="connsiteY27" fmla="*/ 2893102 h 2908092"/>
              <a:gd name="connsiteX28" fmla="*/ 1244184 w 3028013"/>
              <a:gd name="connsiteY28" fmla="*/ 2878112 h 2908092"/>
              <a:gd name="connsiteX29" fmla="*/ 1349115 w 3028013"/>
              <a:gd name="connsiteY29" fmla="*/ 2863122 h 2908092"/>
              <a:gd name="connsiteX30" fmla="*/ 1439056 w 3028013"/>
              <a:gd name="connsiteY30" fmla="*/ 2848132 h 2908092"/>
              <a:gd name="connsiteX31" fmla="*/ 1828800 w 3028013"/>
              <a:gd name="connsiteY31" fmla="*/ 2833141 h 2908092"/>
              <a:gd name="connsiteX32" fmla="*/ 2023672 w 3028013"/>
              <a:gd name="connsiteY32" fmla="*/ 2818151 h 2908092"/>
              <a:gd name="connsiteX33" fmla="*/ 2218544 w 3028013"/>
              <a:gd name="connsiteY33" fmla="*/ 2773181 h 2908092"/>
              <a:gd name="connsiteX34" fmla="*/ 2248525 w 3028013"/>
              <a:gd name="connsiteY34" fmla="*/ 2743200 h 2908092"/>
              <a:gd name="connsiteX35" fmla="*/ 2353456 w 3028013"/>
              <a:gd name="connsiteY35" fmla="*/ 2653259 h 2908092"/>
              <a:gd name="connsiteX36" fmla="*/ 2413417 w 3028013"/>
              <a:gd name="connsiteY36" fmla="*/ 2563318 h 2908092"/>
              <a:gd name="connsiteX37" fmla="*/ 2428407 w 3028013"/>
              <a:gd name="connsiteY37" fmla="*/ 2518348 h 2908092"/>
              <a:gd name="connsiteX38" fmla="*/ 2488367 w 3028013"/>
              <a:gd name="connsiteY38" fmla="*/ 2428407 h 2908092"/>
              <a:gd name="connsiteX39" fmla="*/ 2533338 w 3028013"/>
              <a:gd name="connsiteY39" fmla="*/ 2353456 h 2908092"/>
              <a:gd name="connsiteX40" fmla="*/ 2593299 w 3028013"/>
              <a:gd name="connsiteY40" fmla="*/ 2233535 h 2908092"/>
              <a:gd name="connsiteX41" fmla="*/ 2638269 w 3028013"/>
              <a:gd name="connsiteY41" fmla="*/ 2203555 h 2908092"/>
              <a:gd name="connsiteX42" fmla="*/ 2668249 w 3028013"/>
              <a:gd name="connsiteY42" fmla="*/ 2158584 h 2908092"/>
              <a:gd name="connsiteX43" fmla="*/ 2728210 w 3028013"/>
              <a:gd name="connsiteY43" fmla="*/ 2083633 h 2908092"/>
              <a:gd name="connsiteX44" fmla="*/ 2743200 w 3028013"/>
              <a:gd name="connsiteY44" fmla="*/ 2038663 h 2908092"/>
              <a:gd name="connsiteX45" fmla="*/ 2803161 w 3028013"/>
              <a:gd name="connsiteY45" fmla="*/ 1978702 h 2908092"/>
              <a:gd name="connsiteX46" fmla="*/ 2833141 w 3028013"/>
              <a:gd name="connsiteY46" fmla="*/ 1933732 h 2908092"/>
              <a:gd name="connsiteX47" fmla="*/ 2893102 w 3028013"/>
              <a:gd name="connsiteY47" fmla="*/ 1873771 h 2908092"/>
              <a:gd name="connsiteX48" fmla="*/ 2983043 w 3028013"/>
              <a:gd name="connsiteY48" fmla="*/ 1753850 h 2908092"/>
              <a:gd name="connsiteX49" fmla="*/ 3028013 w 3028013"/>
              <a:gd name="connsiteY49" fmla="*/ 1573968 h 2908092"/>
              <a:gd name="connsiteX50" fmla="*/ 3013023 w 3028013"/>
              <a:gd name="connsiteY50" fmla="*/ 1274164 h 2908092"/>
              <a:gd name="connsiteX51" fmla="*/ 2968053 w 3028013"/>
              <a:gd name="connsiteY51" fmla="*/ 1259174 h 2908092"/>
              <a:gd name="connsiteX52" fmla="*/ 2833141 w 3028013"/>
              <a:gd name="connsiteY52" fmla="*/ 1214204 h 2908092"/>
              <a:gd name="connsiteX53" fmla="*/ 2803161 w 3028013"/>
              <a:gd name="connsiteY53" fmla="*/ 1169233 h 2908092"/>
              <a:gd name="connsiteX54" fmla="*/ 2743200 w 3028013"/>
              <a:gd name="connsiteY54" fmla="*/ 1094282 h 2908092"/>
              <a:gd name="connsiteX55" fmla="*/ 2713220 w 3028013"/>
              <a:gd name="connsiteY55" fmla="*/ 1004341 h 2908092"/>
              <a:gd name="connsiteX56" fmla="*/ 2638269 w 3028013"/>
              <a:gd name="connsiteY56" fmla="*/ 779489 h 2908092"/>
              <a:gd name="connsiteX57" fmla="*/ 2578308 w 3028013"/>
              <a:gd name="connsiteY57" fmla="*/ 599607 h 2908092"/>
              <a:gd name="connsiteX58" fmla="*/ 2563318 w 3028013"/>
              <a:gd name="connsiteY58" fmla="*/ 554637 h 2908092"/>
              <a:gd name="connsiteX59" fmla="*/ 2503358 w 3028013"/>
              <a:gd name="connsiteY59" fmla="*/ 479686 h 2908092"/>
              <a:gd name="connsiteX60" fmla="*/ 2428407 w 3028013"/>
              <a:gd name="connsiteY60" fmla="*/ 404735 h 2908092"/>
              <a:gd name="connsiteX61" fmla="*/ 2398426 w 3028013"/>
              <a:gd name="connsiteY61" fmla="*/ 374755 h 2908092"/>
              <a:gd name="connsiteX62" fmla="*/ 2368446 w 3028013"/>
              <a:gd name="connsiteY62" fmla="*/ 329784 h 2908092"/>
              <a:gd name="connsiteX63" fmla="*/ 2323476 w 3028013"/>
              <a:gd name="connsiteY63" fmla="*/ 299804 h 2908092"/>
              <a:gd name="connsiteX64" fmla="*/ 2248525 w 3028013"/>
              <a:gd name="connsiteY64" fmla="*/ 224853 h 2908092"/>
              <a:gd name="connsiteX65" fmla="*/ 2218544 w 3028013"/>
              <a:gd name="connsiteY65" fmla="*/ 194873 h 2908092"/>
              <a:gd name="connsiteX66" fmla="*/ 2188564 w 3028013"/>
              <a:gd name="connsiteY66" fmla="*/ 164892 h 2908092"/>
              <a:gd name="connsiteX67" fmla="*/ 2143594 w 3028013"/>
              <a:gd name="connsiteY67" fmla="*/ 149902 h 2908092"/>
              <a:gd name="connsiteX68" fmla="*/ 2053653 w 3028013"/>
              <a:gd name="connsiteY68" fmla="*/ 104932 h 2908092"/>
              <a:gd name="connsiteX69" fmla="*/ 2023672 w 3028013"/>
              <a:gd name="connsiteY69" fmla="*/ 74951 h 2908092"/>
              <a:gd name="connsiteX70" fmla="*/ 1918741 w 3028013"/>
              <a:gd name="connsiteY70" fmla="*/ 44971 h 2908092"/>
              <a:gd name="connsiteX71" fmla="*/ 1663908 w 3028013"/>
              <a:gd name="connsiteY71" fmla="*/ 14991 h 2908092"/>
              <a:gd name="connsiteX72" fmla="*/ 1528997 w 3028013"/>
              <a:gd name="connsiteY72" fmla="*/ 0 h 2908092"/>
              <a:gd name="connsiteX73" fmla="*/ 1094282 w 3028013"/>
              <a:gd name="connsiteY73" fmla="*/ 14991 h 2908092"/>
              <a:gd name="connsiteX74" fmla="*/ 1004341 w 3028013"/>
              <a:gd name="connsiteY74" fmla="*/ 44971 h 2908092"/>
              <a:gd name="connsiteX75" fmla="*/ 914400 w 3028013"/>
              <a:gd name="connsiteY75" fmla="*/ 59961 h 2908092"/>
              <a:gd name="connsiteX76" fmla="*/ 809469 w 3028013"/>
              <a:gd name="connsiteY76" fmla="*/ 89941 h 2908092"/>
              <a:gd name="connsiteX77" fmla="*/ 764499 w 3028013"/>
              <a:gd name="connsiteY77" fmla="*/ 104932 h 2908092"/>
              <a:gd name="connsiteX78" fmla="*/ 689548 w 3028013"/>
              <a:gd name="connsiteY78" fmla="*/ 149902 h 2908092"/>
              <a:gd name="connsiteX79" fmla="*/ 659567 w 3028013"/>
              <a:gd name="connsiteY79" fmla="*/ 179882 h 2908092"/>
              <a:gd name="connsiteX80" fmla="*/ 194872 w 3028013"/>
              <a:gd name="connsiteY80" fmla="*/ 179882 h 2908092"/>
              <a:gd name="connsiteX81" fmla="*/ 149902 w 3028013"/>
              <a:gd name="connsiteY81" fmla="*/ 194873 h 2908092"/>
              <a:gd name="connsiteX82" fmla="*/ 104931 w 3028013"/>
              <a:gd name="connsiteY82" fmla="*/ 284814 h 2908092"/>
              <a:gd name="connsiteX83" fmla="*/ 29980 w 3028013"/>
              <a:gd name="connsiteY83" fmla="*/ 374755 h 2908092"/>
              <a:gd name="connsiteX84" fmla="*/ 14990 w 3028013"/>
              <a:gd name="connsiteY84" fmla="*/ 434715 h 2908092"/>
              <a:gd name="connsiteX85" fmla="*/ 0 w 3028013"/>
              <a:gd name="connsiteY85" fmla="*/ 479686 h 2908092"/>
              <a:gd name="connsiteX86" fmla="*/ 44971 w 3028013"/>
              <a:gd name="connsiteY86" fmla="*/ 734518 h 2908092"/>
              <a:gd name="connsiteX87" fmla="*/ 74951 w 3028013"/>
              <a:gd name="connsiteY87" fmla="*/ 764499 h 2908092"/>
              <a:gd name="connsiteX88" fmla="*/ 104931 w 3028013"/>
              <a:gd name="connsiteY88" fmla="*/ 854440 h 2908092"/>
              <a:gd name="connsiteX89" fmla="*/ 119921 w 3028013"/>
              <a:gd name="connsiteY89" fmla="*/ 899410 h 2908092"/>
              <a:gd name="connsiteX90" fmla="*/ 149902 w 3028013"/>
              <a:gd name="connsiteY90" fmla="*/ 1004341 h 2908092"/>
              <a:gd name="connsiteX91" fmla="*/ 179882 w 3028013"/>
              <a:gd name="connsiteY91" fmla="*/ 1034322 h 2908092"/>
              <a:gd name="connsiteX92" fmla="*/ 224853 w 3028013"/>
              <a:gd name="connsiteY92" fmla="*/ 1064302 h 290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028013" h="2908092">
                <a:moveTo>
                  <a:pt x="239843" y="914400"/>
                </a:moveTo>
                <a:cubicBezTo>
                  <a:pt x="237680" y="925216"/>
                  <a:pt x="223033" y="1014565"/>
                  <a:pt x="209862" y="1034322"/>
                </a:cubicBezTo>
                <a:cubicBezTo>
                  <a:pt x="198103" y="1051961"/>
                  <a:pt x="179882" y="1064302"/>
                  <a:pt x="164892" y="1079292"/>
                </a:cubicBezTo>
                <a:cubicBezTo>
                  <a:pt x="159895" y="1094282"/>
                  <a:pt x="149902" y="1108462"/>
                  <a:pt x="149902" y="1124263"/>
                </a:cubicBezTo>
                <a:cubicBezTo>
                  <a:pt x="149902" y="1154657"/>
                  <a:pt x="158931" y="1184400"/>
                  <a:pt x="164892" y="1214204"/>
                </a:cubicBezTo>
                <a:cubicBezTo>
                  <a:pt x="169987" y="1239679"/>
                  <a:pt x="200303" y="1354546"/>
                  <a:pt x="209862" y="1364105"/>
                </a:cubicBezTo>
                <a:lnTo>
                  <a:pt x="239843" y="1394086"/>
                </a:lnTo>
                <a:cubicBezTo>
                  <a:pt x="249836" y="1424066"/>
                  <a:pt x="247477" y="1461681"/>
                  <a:pt x="269823" y="1484027"/>
                </a:cubicBezTo>
                <a:cubicBezTo>
                  <a:pt x="284813" y="1499017"/>
                  <a:pt x="298508" y="1515426"/>
                  <a:pt x="314794" y="1528997"/>
                </a:cubicBezTo>
                <a:cubicBezTo>
                  <a:pt x="428235" y="1623530"/>
                  <a:pt x="302536" y="1501747"/>
                  <a:pt x="389744" y="1588958"/>
                </a:cubicBezTo>
                <a:cubicBezTo>
                  <a:pt x="384747" y="1613942"/>
                  <a:pt x="381458" y="1639328"/>
                  <a:pt x="374754" y="1663909"/>
                </a:cubicBezTo>
                <a:cubicBezTo>
                  <a:pt x="366439" y="1694398"/>
                  <a:pt x="344774" y="1753850"/>
                  <a:pt x="344774" y="1753850"/>
                </a:cubicBezTo>
                <a:cubicBezTo>
                  <a:pt x="344025" y="1768832"/>
                  <a:pt x="356430" y="2058654"/>
                  <a:pt x="299803" y="2143594"/>
                </a:cubicBezTo>
                <a:lnTo>
                  <a:pt x="269823" y="2188564"/>
                </a:lnTo>
                <a:cubicBezTo>
                  <a:pt x="264826" y="2203554"/>
                  <a:pt x="261899" y="2219402"/>
                  <a:pt x="254833" y="2233535"/>
                </a:cubicBezTo>
                <a:cubicBezTo>
                  <a:pt x="221082" y="2301039"/>
                  <a:pt x="191264" y="2274134"/>
                  <a:pt x="239843" y="2383437"/>
                </a:cubicBezTo>
                <a:cubicBezTo>
                  <a:pt x="247160" y="2399900"/>
                  <a:pt x="268350" y="2406100"/>
                  <a:pt x="284813" y="2413417"/>
                </a:cubicBezTo>
                <a:cubicBezTo>
                  <a:pt x="313691" y="2426252"/>
                  <a:pt x="374754" y="2443397"/>
                  <a:pt x="374754" y="2443397"/>
                </a:cubicBezTo>
                <a:cubicBezTo>
                  <a:pt x="433313" y="2501954"/>
                  <a:pt x="371869" y="2449449"/>
                  <a:pt x="449705" y="2488368"/>
                </a:cubicBezTo>
                <a:cubicBezTo>
                  <a:pt x="565932" y="2546482"/>
                  <a:pt x="426620" y="2495663"/>
                  <a:pt x="539646" y="2533338"/>
                </a:cubicBezTo>
                <a:cubicBezTo>
                  <a:pt x="551838" y="2569916"/>
                  <a:pt x="555556" y="2594219"/>
                  <a:pt x="584617" y="2623279"/>
                </a:cubicBezTo>
                <a:cubicBezTo>
                  <a:pt x="597356" y="2636018"/>
                  <a:pt x="615908" y="2641535"/>
                  <a:pt x="629587" y="2653259"/>
                </a:cubicBezTo>
                <a:cubicBezTo>
                  <a:pt x="651048" y="2671654"/>
                  <a:pt x="666029" y="2697541"/>
                  <a:pt x="689548" y="2713220"/>
                </a:cubicBezTo>
                <a:lnTo>
                  <a:pt x="824459" y="2803161"/>
                </a:lnTo>
                <a:lnTo>
                  <a:pt x="914400" y="2863122"/>
                </a:lnTo>
                <a:cubicBezTo>
                  <a:pt x="929390" y="2873116"/>
                  <a:pt x="941893" y="2888732"/>
                  <a:pt x="959371" y="2893102"/>
                </a:cubicBezTo>
                <a:lnTo>
                  <a:pt x="1019331" y="2908092"/>
                </a:lnTo>
                <a:cubicBezTo>
                  <a:pt x="1079292" y="2903095"/>
                  <a:pt x="1139572" y="2901054"/>
                  <a:pt x="1199213" y="2893102"/>
                </a:cubicBezTo>
                <a:cubicBezTo>
                  <a:pt x="1214876" y="2891014"/>
                  <a:pt x="1228690" y="2881211"/>
                  <a:pt x="1244184" y="2878112"/>
                </a:cubicBezTo>
                <a:cubicBezTo>
                  <a:pt x="1278830" y="2871183"/>
                  <a:pt x="1314194" y="2868494"/>
                  <a:pt x="1349115" y="2863122"/>
                </a:cubicBezTo>
                <a:cubicBezTo>
                  <a:pt x="1379155" y="2858500"/>
                  <a:pt x="1408721" y="2850028"/>
                  <a:pt x="1439056" y="2848132"/>
                </a:cubicBezTo>
                <a:cubicBezTo>
                  <a:pt x="1568814" y="2840022"/>
                  <a:pt x="1698960" y="2839800"/>
                  <a:pt x="1828800" y="2833141"/>
                </a:cubicBezTo>
                <a:cubicBezTo>
                  <a:pt x="1893864" y="2829804"/>
                  <a:pt x="1958715" y="2823148"/>
                  <a:pt x="2023672" y="2818151"/>
                </a:cubicBezTo>
                <a:cubicBezTo>
                  <a:pt x="2189068" y="2785072"/>
                  <a:pt x="2125232" y="2804285"/>
                  <a:pt x="2218544" y="2773181"/>
                </a:cubicBezTo>
                <a:cubicBezTo>
                  <a:pt x="2228538" y="2763187"/>
                  <a:pt x="2237489" y="2752029"/>
                  <a:pt x="2248525" y="2743200"/>
                </a:cubicBezTo>
                <a:cubicBezTo>
                  <a:pt x="2296962" y="2704450"/>
                  <a:pt x="2312216" y="2715119"/>
                  <a:pt x="2353456" y="2653259"/>
                </a:cubicBezTo>
                <a:lnTo>
                  <a:pt x="2413417" y="2563318"/>
                </a:lnTo>
                <a:cubicBezTo>
                  <a:pt x="2418414" y="2548328"/>
                  <a:pt x="2420733" y="2532160"/>
                  <a:pt x="2428407" y="2518348"/>
                </a:cubicBezTo>
                <a:cubicBezTo>
                  <a:pt x="2445905" y="2486851"/>
                  <a:pt x="2476972" y="2462589"/>
                  <a:pt x="2488367" y="2428407"/>
                </a:cubicBezTo>
                <a:cubicBezTo>
                  <a:pt x="2507827" y="2370029"/>
                  <a:pt x="2492185" y="2394610"/>
                  <a:pt x="2533338" y="2353456"/>
                </a:cubicBezTo>
                <a:cubicBezTo>
                  <a:pt x="2557152" y="2282014"/>
                  <a:pt x="2545728" y="2271591"/>
                  <a:pt x="2593299" y="2233535"/>
                </a:cubicBezTo>
                <a:cubicBezTo>
                  <a:pt x="2607367" y="2222281"/>
                  <a:pt x="2623279" y="2213548"/>
                  <a:pt x="2638269" y="2203555"/>
                </a:cubicBezTo>
                <a:cubicBezTo>
                  <a:pt x="2648262" y="2188565"/>
                  <a:pt x="2656994" y="2172652"/>
                  <a:pt x="2668249" y="2158584"/>
                </a:cubicBezTo>
                <a:cubicBezTo>
                  <a:pt x="2705433" y="2112104"/>
                  <a:pt x="2697448" y="2145158"/>
                  <a:pt x="2728210" y="2083633"/>
                </a:cubicBezTo>
                <a:cubicBezTo>
                  <a:pt x="2735276" y="2069500"/>
                  <a:pt x="2734016" y="2051521"/>
                  <a:pt x="2743200" y="2038663"/>
                </a:cubicBezTo>
                <a:cubicBezTo>
                  <a:pt x="2759629" y="2015662"/>
                  <a:pt x="2787482" y="2002221"/>
                  <a:pt x="2803161" y="1978702"/>
                </a:cubicBezTo>
                <a:cubicBezTo>
                  <a:pt x="2813154" y="1963712"/>
                  <a:pt x="2821417" y="1947411"/>
                  <a:pt x="2833141" y="1933732"/>
                </a:cubicBezTo>
                <a:cubicBezTo>
                  <a:pt x="2851536" y="1912271"/>
                  <a:pt x="2877423" y="1897290"/>
                  <a:pt x="2893102" y="1873771"/>
                </a:cubicBezTo>
                <a:cubicBezTo>
                  <a:pt x="2960901" y="1772071"/>
                  <a:pt x="2927583" y="1809308"/>
                  <a:pt x="2983043" y="1753850"/>
                </a:cubicBezTo>
                <a:cubicBezTo>
                  <a:pt x="3022634" y="1635075"/>
                  <a:pt x="3007828" y="1695081"/>
                  <a:pt x="3028013" y="1573968"/>
                </a:cubicBezTo>
                <a:cubicBezTo>
                  <a:pt x="3023016" y="1474033"/>
                  <a:pt x="3031745" y="1372456"/>
                  <a:pt x="3013023" y="1274164"/>
                </a:cubicBezTo>
                <a:cubicBezTo>
                  <a:pt x="3010067" y="1258642"/>
                  <a:pt x="2981602" y="1267303"/>
                  <a:pt x="2968053" y="1259174"/>
                </a:cubicBezTo>
                <a:cubicBezTo>
                  <a:pt x="2864996" y="1197341"/>
                  <a:pt x="3072292" y="1248368"/>
                  <a:pt x="2833141" y="1214204"/>
                </a:cubicBezTo>
                <a:cubicBezTo>
                  <a:pt x="2823148" y="1199214"/>
                  <a:pt x="2814416" y="1183301"/>
                  <a:pt x="2803161" y="1169233"/>
                </a:cubicBezTo>
                <a:cubicBezTo>
                  <a:pt x="2772010" y="1130294"/>
                  <a:pt x="2766272" y="1146194"/>
                  <a:pt x="2743200" y="1094282"/>
                </a:cubicBezTo>
                <a:cubicBezTo>
                  <a:pt x="2730365" y="1065404"/>
                  <a:pt x="2723213" y="1034321"/>
                  <a:pt x="2713220" y="1004341"/>
                </a:cubicBezTo>
                <a:lnTo>
                  <a:pt x="2638269" y="779489"/>
                </a:lnTo>
                <a:lnTo>
                  <a:pt x="2578308" y="599607"/>
                </a:lnTo>
                <a:cubicBezTo>
                  <a:pt x="2573311" y="584617"/>
                  <a:pt x="2574491" y="565810"/>
                  <a:pt x="2563318" y="554637"/>
                </a:cubicBezTo>
                <a:cubicBezTo>
                  <a:pt x="2446409" y="437724"/>
                  <a:pt x="2635750" y="630991"/>
                  <a:pt x="2503358" y="479686"/>
                </a:cubicBezTo>
                <a:cubicBezTo>
                  <a:pt x="2480092" y="453096"/>
                  <a:pt x="2453391" y="429719"/>
                  <a:pt x="2428407" y="404735"/>
                </a:cubicBezTo>
                <a:cubicBezTo>
                  <a:pt x="2418413" y="394742"/>
                  <a:pt x="2406265" y="386514"/>
                  <a:pt x="2398426" y="374755"/>
                </a:cubicBezTo>
                <a:cubicBezTo>
                  <a:pt x="2388433" y="359765"/>
                  <a:pt x="2381185" y="342523"/>
                  <a:pt x="2368446" y="329784"/>
                </a:cubicBezTo>
                <a:cubicBezTo>
                  <a:pt x="2355707" y="317045"/>
                  <a:pt x="2337034" y="311667"/>
                  <a:pt x="2323476" y="299804"/>
                </a:cubicBezTo>
                <a:cubicBezTo>
                  <a:pt x="2296886" y="276538"/>
                  <a:pt x="2273509" y="249837"/>
                  <a:pt x="2248525" y="224853"/>
                </a:cubicBezTo>
                <a:lnTo>
                  <a:pt x="2218544" y="194873"/>
                </a:lnTo>
                <a:cubicBezTo>
                  <a:pt x="2208550" y="184879"/>
                  <a:pt x="2201972" y="169361"/>
                  <a:pt x="2188564" y="164892"/>
                </a:cubicBezTo>
                <a:cubicBezTo>
                  <a:pt x="2173574" y="159895"/>
                  <a:pt x="2157727" y="156968"/>
                  <a:pt x="2143594" y="149902"/>
                </a:cubicBezTo>
                <a:cubicBezTo>
                  <a:pt x="2027359" y="91785"/>
                  <a:pt x="2166686" y="142610"/>
                  <a:pt x="2053653" y="104932"/>
                </a:cubicBezTo>
                <a:cubicBezTo>
                  <a:pt x="2043659" y="94938"/>
                  <a:pt x="2035791" y="82223"/>
                  <a:pt x="2023672" y="74951"/>
                </a:cubicBezTo>
                <a:cubicBezTo>
                  <a:pt x="2008943" y="66113"/>
                  <a:pt x="1929118" y="47277"/>
                  <a:pt x="1918741" y="44971"/>
                </a:cubicBezTo>
                <a:cubicBezTo>
                  <a:pt x="1800080" y="18602"/>
                  <a:pt x="1833072" y="31102"/>
                  <a:pt x="1663908" y="14991"/>
                </a:cubicBezTo>
                <a:cubicBezTo>
                  <a:pt x="1618865" y="10701"/>
                  <a:pt x="1573967" y="4997"/>
                  <a:pt x="1528997" y="0"/>
                </a:cubicBezTo>
                <a:cubicBezTo>
                  <a:pt x="1384092" y="4997"/>
                  <a:pt x="1238743" y="2608"/>
                  <a:pt x="1094282" y="14991"/>
                </a:cubicBezTo>
                <a:cubicBezTo>
                  <a:pt x="1062795" y="17690"/>
                  <a:pt x="1035513" y="39776"/>
                  <a:pt x="1004341" y="44971"/>
                </a:cubicBezTo>
                <a:lnTo>
                  <a:pt x="914400" y="59961"/>
                </a:lnTo>
                <a:cubicBezTo>
                  <a:pt x="806558" y="95908"/>
                  <a:pt x="941252" y="52288"/>
                  <a:pt x="809469" y="89941"/>
                </a:cubicBezTo>
                <a:cubicBezTo>
                  <a:pt x="794276" y="94282"/>
                  <a:pt x="779489" y="99935"/>
                  <a:pt x="764499" y="104932"/>
                </a:cubicBezTo>
                <a:cubicBezTo>
                  <a:pt x="688533" y="180895"/>
                  <a:pt x="786845" y="91524"/>
                  <a:pt x="689548" y="149902"/>
                </a:cubicBezTo>
                <a:cubicBezTo>
                  <a:pt x="677429" y="157173"/>
                  <a:pt x="669561" y="169889"/>
                  <a:pt x="659567" y="179882"/>
                </a:cubicBezTo>
                <a:cubicBezTo>
                  <a:pt x="444245" y="170910"/>
                  <a:pt x="365711" y="145713"/>
                  <a:pt x="194872" y="179882"/>
                </a:cubicBezTo>
                <a:cubicBezTo>
                  <a:pt x="179378" y="182981"/>
                  <a:pt x="164892" y="189876"/>
                  <a:pt x="149902" y="194873"/>
                </a:cubicBezTo>
                <a:cubicBezTo>
                  <a:pt x="63987" y="323741"/>
                  <a:pt x="166988" y="160699"/>
                  <a:pt x="104931" y="284814"/>
                </a:cubicBezTo>
                <a:cubicBezTo>
                  <a:pt x="84062" y="326553"/>
                  <a:pt x="63132" y="341603"/>
                  <a:pt x="29980" y="374755"/>
                </a:cubicBezTo>
                <a:cubicBezTo>
                  <a:pt x="24983" y="394742"/>
                  <a:pt x="20650" y="414906"/>
                  <a:pt x="14990" y="434715"/>
                </a:cubicBezTo>
                <a:cubicBezTo>
                  <a:pt x="10649" y="449908"/>
                  <a:pt x="0" y="463885"/>
                  <a:pt x="0" y="479686"/>
                </a:cubicBezTo>
                <a:cubicBezTo>
                  <a:pt x="0" y="492527"/>
                  <a:pt x="7759" y="697304"/>
                  <a:pt x="44971" y="734518"/>
                </a:cubicBezTo>
                <a:lnTo>
                  <a:pt x="74951" y="764499"/>
                </a:lnTo>
                <a:lnTo>
                  <a:pt x="104931" y="854440"/>
                </a:lnTo>
                <a:cubicBezTo>
                  <a:pt x="109928" y="869430"/>
                  <a:pt x="116089" y="884081"/>
                  <a:pt x="119921" y="899410"/>
                </a:cubicBezTo>
                <a:cubicBezTo>
                  <a:pt x="122721" y="910608"/>
                  <a:pt x="140687" y="988982"/>
                  <a:pt x="149902" y="1004341"/>
                </a:cubicBezTo>
                <a:cubicBezTo>
                  <a:pt x="157173" y="1016460"/>
                  <a:pt x="168846" y="1025493"/>
                  <a:pt x="179882" y="1034322"/>
                </a:cubicBezTo>
                <a:cubicBezTo>
                  <a:pt x="193950" y="1045577"/>
                  <a:pt x="224853" y="1064302"/>
                  <a:pt x="224853" y="1064302"/>
                </a:cubicBezTo>
              </a:path>
            </a:pathLst>
          </a:custGeom>
          <a:solidFill>
            <a:schemeClr val="bg1">
              <a:lumMod val="65000"/>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矩形 14">
            <a:extLst>
              <a:ext uri="{FF2B5EF4-FFF2-40B4-BE49-F238E27FC236}">
                <a16:creationId xmlns:a16="http://schemas.microsoft.com/office/drawing/2014/main" id="{C30E0E25-2351-4F09-A7CF-5CFD7566D82B}"/>
              </a:ext>
            </a:extLst>
          </p:cNvPr>
          <p:cNvSpPr/>
          <p:nvPr/>
        </p:nvSpPr>
        <p:spPr>
          <a:xfrm>
            <a:off x="1573959" y="1083147"/>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在党的领导下，信心无比！</a:t>
            </a:r>
          </a:p>
        </p:txBody>
      </p:sp>
      <p:sp>
        <p:nvSpPr>
          <p:cNvPr id="17" name="任意多边形 13">
            <a:extLst>
              <a:ext uri="{FF2B5EF4-FFF2-40B4-BE49-F238E27FC236}">
                <a16:creationId xmlns:a16="http://schemas.microsoft.com/office/drawing/2014/main" id="{6394D8D6-A7C8-4F24-A7B9-B232683937D7}"/>
              </a:ext>
            </a:extLst>
          </p:cNvPr>
          <p:cNvSpPr/>
          <p:nvPr/>
        </p:nvSpPr>
        <p:spPr>
          <a:xfrm>
            <a:off x="9466117" y="3475437"/>
            <a:ext cx="2196795" cy="2751641"/>
          </a:xfrm>
          <a:custGeom>
            <a:avLst/>
            <a:gdLst>
              <a:gd name="connsiteX0" fmla="*/ 89941 w 1439056"/>
              <a:gd name="connsiteY0" fmla="*/ 119921 h 1753849"/>
              <a:gd name="connsiteX1" fmla="*/ 119921 w 1439056"/>
              <a:gd name="connsiteY1" fmla="*/ 44970 h 1753849"/>
              <a:gd name="connsiteX2" fmla="*/ 164892 w 1439056"/>
              <a:gd name="connsiteY2" fmla="*/ 29980 h 1753849"/>
              <a:gd name="connsiteX3" fmla="*/ 209862 w 1439056"/>
              <a:gd name="connsiteY3" fmla="*/ 0 h 1753849"/>
              <a:gd name="connsiteX4" fmla="*/ 689547 w 1439056"/>
              <a:gd name="connsiteY4" fmla="*/ 14990 h 1753849"/>
              <a:gd name="connsiteX5" fmla="*/ 809469 w 1439056"/>
              <a:gd name="connsiteY5" fmla="*/ 44970 h 1753849"/>
              <a:gd name="connsiteX6" fmla="*/ 854439 w 1439056"/>
              <a:gd name="connsiteY6" fmla="*/ 59961 h 1753849"/>
              <a:gd name="connsiteX7" fmla="*/ 899410 w 1439056"/>
              <a:gd name="connsiteY7" fmla="*/ 89941 h 1753849"/>
              <a:gd name="connsiteX8" fmla="*/ 989351 w 1439056"/>
              <a:gd name="connsiteY8" fmla="*/ 119921 h 1753849"/>
              <a:gd name="connsiteX9" fmla="*/ 1079292 w 1439056"/>
              <a:gd name="connsiteY9" fmla="*/ 179882 h 1753849"/>
              <a:gd name="connsiteX10" fmla="*/ 1124262 w 1439056"/>
              <a:gd name="connsiteY10" fmla="*/ 209862 h 1753849"/>
              <a:gd name="connsiteX11" fmla="*/ 1229193 w 1439056"/>
              <a:gd name="connsiteY11" fmla="*/ 299803 h 1753849"/>
              <a:gd name="connsiteX12" fmla="*/ 1304144 w 1439056"/>
              <a:gd name="connsiteY12" fmla="*/ 359764 h 1753849"/>
              <a:gd name="connsiteX13" fmla="*/ 1334124 w 1439056"/>
              <a:gd name="connsiteY13" fmla="*/ 404734 h 1753849"/>
              <a:gd name="connsiteX14" fmla="*/ 1364105 w 1439056"/>
              <a:gd name="connsiteY14" fmla="*/ 434715 h 1753849"/>
              <a:gd name="connsiteX15" fmla="*/ 1394085 w 1439056"/>
              <a:gd name="connsiteY15" fmla="*/ 629587 h 1753849"/>
              <a:gd name="connsiteX16" fmla="*/ 1439056 w 1439056"/>
              <a:gd name="connsiteY16" fmla="*/ 914400 h 1753849"/>
              <a:gd name="connsiteX17" fmla="*/ 1424065 w 1439056"/>
              <a:gd name="connsiteY17" fmla="*/ 1199213 h 1753849"/>
              <a:gd name="connsiteX18" fmla="*/ 1409075 w 1439056"/>
              <a:gd name="connsiteY18" fmla="*/ 1244184 h 1753849"/>
              <a:gd name="connsiteX19" fmla="*/ 1364105 w 1439056"/>
              <a:gd name="connsiteY19" fmla="*/ 1259174 h 1753849"/>
              <a:gd name="connsiteX20" fmla="*/ 1334124 w 1439056"/>
              <a:gd name="connsiteY20" fmla="*/ 1364105 h 1753849"/>
              <a:gd name="connsiteX21" fmla="*/ 1304144 w 1439056"/>
              <a:gd name="connsiteY21" fmla="*/ 1454046 h 1753849"/>
              <a:gd name="connsiteX22" fmla="*/ 1259174 w 1439056"/>
              <a:gd name="connsiteY22" fmla="*/ 1469036 h 1753849"/>
              <a:gd name="connsiteX23" fmla="*/ 1169233 w 1439056"/>
              <a:gd name="connsiteY23" fmla="*/ 1573967 h 1753849"/>
              <a:gd name="connsiteX24" fmla="*/ 1154242 w 1439056"/>
              <a:gd name="connsiteY24" fmla="*/ 1618938 h 1753849"/>
              <a:gd name="connsiteX25" fmla="*/ 1109272 w 1439056"/>
              <a:gd name="connsiteY25" fmla="*/ 1633928 h 1753849"/>
              <a:gd name="connsiteX26" fmla="*/ 1064301 w 1439056"/>
              <a:gd name="connsiteY26" fmla="*/ 1663908 h 1753849"/>
              <a:gd name="connsiteX27" fmla="*/ 884419 w 1439056"/>
              <a:gd name="connsiteY27" fmla="*/ 1693888 h 1753849"/>
              <a:gd name="connsiteX28" fmla="*/ 854439 w 1439056"/>
              <a:gd name="connsiteY28" fmla="*/ 1723869 h 1753849"/>
              <a:gd name="connsiteX29" fmla="*/ 674557 w 1439056"/>
              <a:gd name="connsiteY29" fmla="*/ 1753849 h 1753849"/>
              <a:gd name="connsiteX30" fmla="*/ 554636 w 1439056"/>
              <a:gd name="connsiteY30" fmla="*/ 1738859 h 1753849"/>
              <a:gd name="connsiteX31" fmla="*/ 464695 w 1439056"/>
              <a:gd name="connsiteY31" fmla="*/ 1708879 h 1753849"/>
              <a:gd name="connsiteX32" fmla="*/ 389744 w 1439056"/>
              <a:gd name="connsiteY32" fmla="*/ 1663908 h 1753849"/>
              <a:gd name="connsiteX33" fmla="*/ 299803 w 1439056"/>
              <a:gd name="connsiteY33" fmla="*/ 1618938 h 1753849"/>
              <a:gd name="connsiteX34" fmla="*/ 254833 w 1439056"/>
              <a:gd name="connsiteY34" fmla="*/ 1588957 h 1753849"/>
              <a:gd name="connsiteX35" fmla="*/ 164892 w 1439056"/>
              <a:gd name="connsiteY35" fmla="*/ 1558977 h 1753849"/>
              <a:gd name="connsiteX36" fmla="*/ 59960 w 1439056"/>
              <a:gd name="connsiteY36" fmla="*/ 1469036 h 1753849"/>
              <a:gd name="connsiteX37" fmla="*/ 44970 w 1439056"/>
              <a:gd name="connsiteY37" fmla="*/ 1274164 h 1753849"/>
              <a:gd name="connsiteX38" fmla="*/ 74951 w 1439056"/>
              <a:gd name="connsiteY38" fmla="*/ 1244184 h 1753849"/>
              <a:gd name="connsiteX39" fmla="*/ 104931 w 1439056"/>
              <a:gd name="connsiteY39" fmla="*/ 1109272 h 1753849"/>
              <a:gd name="connsiteX40" fmla="*/ 134911 w 1439056"/>
              <a:gd name="connsiteY40" fmla="*/ 1019331 h 1753849"/>
              <a:gd name="connsiteX41" fmla="*/ 179882 w 1439056"/>
              <a:gd name="connsiteY41" fmla="*/ 944380 h 1753849"/>
              <a:gd name="connsiteX42" fmla="*/ 134911 w 1439056"/>
              <a:gd name="connsiteY42" fmla="*/ 809469 h 1753849"/>
              <a:gd name="connsiteX43" fmla="*/ 89941 w 1439056"/>
              <a:gd name="connsiteY43" fmla="*/ 794479 h 1753849"/>
              <a:gd name="connsiteX44" fmla="*/ 59960 w 1439056"/>
              <a:gd name="connsiteY44" fmla="*/ 764498 h 1753849"/>
              <a:gd name="connsiteX45" fmla="*/ 14990 w 1439056"/>
              <a:gd name="connsiteY45" fmla="*/ 734518 h 1753849"/>
              <a:gd name="connsiteX46" fmla="*/ 0 w 1439056"/>
              <a:gd name="connsiteY46" fmla="*/ 689548 h 1753849"/>
              <a:gd name="connsiteX47" fmla="*/ 29980 w 1439056"/>
              <a:gd name="connsiteY47" fmla="*/ 584616 h 1753849"/>
              <a:gd name="connsiteX48" fmla="*/ 74951 w 1439056"/>
              <a:gd name="connsiteY48" fmla="*/ 494675 h 1753849"/>
              <a:gd name="connsiteX49" fmla="*/ 89941 w 1439056"/>
              <a:gd name="connsiteY49" fmla="*/ 404734 h 1753849"/>
              <a:gd name="connsiteX50" fmla="*/ 59960 w 1439056"/>
              <a:gd name="connsiteY50" fmla="*/ 224852 h 1753849"/>
              <a:gd name="connsiteX51" fmla="*/ 74951 w 1439056"/>
              <a:gd name="connsiteY51" fmla="*/ 179882 h 1753849"/>
              <a:gd name="connsiteX52" fmla="*/ 89941 w 1439056"/>
              <a:gd name="connsiteY52" fmla="*/ 119921 h 1753849"/>
              <a:gd name="connsiteX53" fmla="*/ 179882 w 1439056"/>
              <a:gd name="connsiteY53" fmla="*/ 74951 h 1753849"/>
              <a:gd name="connsiteX54" fmla="*/ 239842 w 1439056"/>
              <a:gd name="connsiteY54" fmla="*/ 14990 h 175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9056" h="1753849">
                <a:moveTo>
                  <a:pt x="89941" y="119921"/>
                </a:moveTo>
                <a:cubicBezTo>
                  <a:pt x="99934" y="94937"/>
                  <a:pt x="102695" y="65641"/>
                  <a:pt x="119921" y="44970"/>
                </a:cubicBezTo>
                <a:cubicBezTo>
                  <a:pt x="130037" y="32831"/>
                  <a:pt x="150759" y="37046"/>
                  <a:pt x="164892" y="29980"/>
                </a:cubicBezTo>
                <a:cubicBezTo>
                  <a:pt x="181006" y="21923"/>
                  <a:pt x="194872" y="9993"/>
                  <a:pt x="209862" y="0"/>
                </a:cubicBezTo>
                <a:cubicBezTo>
                  <a:pt x="369757" y="4997"/>
                  <a:pt x="530022" y="3026"/>
                  <a:pt x="689547" y="14990"/>
                </a:cubicBezTo>
                <a:cubicBezTo>
                  <a:pt x="730636" y="18072"/>
                  <a:pt x="770380" y="31939"/>
                  <a:pt x="809469" y="44970"/>
                </a:cubicBezTo>
                <a:cubicBezTo>
                  <a:pt x="824459" y="49967"/>
                  <a:pt x="840306" y="52895"/>
                  <a:pt x="854439" y="59961"/>
                </a:cubicBezTo>
                <a:cubicBezTo>
                  <a:pt x="870553" y="68018"/>
                  <a:pt x="882947" y="82624"/>
                  <a:pt x="899410" y="89941"/>
                </a:cubicBezTo>
                <a:cubicBezTo>
                  <a:pt x="928288" y="102776"/>
                  <a:pt x="989351" y="119921"/>
                  <a:pt x="989351" y="119921"/>
                </a:cubicBezTo>
                <a:lnTo>
                  <a:pt x="1079292" y="179882"/>
                </a:lnTo>
                <a:cubicBezTo>
                  <a:pt x="1094282" y="189875"/>
                  <a:pt x="1111523" y="197123"/>
                  <a:pt x="1124262" y="209862"/>
                </a:cubicBezTo>
                <a:cubicBezTo>
                  <a:pt x="1268602" y="354202"/>
                  <a:pt x="1115044" y="208483"/>
                  <a:pt x="1229193" y="299803"/>
                </a:cubicBezTo>
                <a:cubicBezTo>
                  <a:pt x="1335991" y="385242"/>
                  <a:pt x="1165734" y="267490"/>
                  <a:pt x="1304144" y="359764"/>
                </a:cubicBezTo>
                <a:cubicBezTo>
                  <a:pt x="1314137" y="374754"/>
                  <a:pt x="1322870" y="390666"/>
                  <a:pt x="1334124" y="404734"/>
                </a:cubicBezTo>
                <a:cubicBezTo>
                  <a:pt x="1342953" y="415770"/>
                  <a:pt x="1358538" y="421725"/>
                  <a:pt x="1364105" y="434715"/>
                </a:cubicBezTo>
                <a:cubicBezTo>
                  <a:pt x="1376318" y="463211"/>
                  <a:pt x="1392818" y="620295"/>
                  <a:pt x="1394085" y="629587"/>
                </a:cubicBezTo>
                <a:cubicBezTo>
                  <a:pt x="1422871" y="840688"/>
                  <a:pt x="1411935" y="778805"/>
                  <a:pt x="1439056" y="914400"/>
                </a:cubicBezTo>
                <a:cubicBezTo>
                  <a:pt x="1434059" y="1009338"/>
                  <a:pt x="1432672" y="1104534"/>
                  <a:pt x="1424065" y="1199213"/>
                </a:cubicBezTo>
                <a:cubicBezTo>
                  <a:pt x="1422634" y="1214949"/>
                  <a:pt x="1420248" y="1233011"/>
                  <a:pt x="1409075" y="1244184"/>
                </a:cubicBezTo>
                <a:cubicBezTo>
                  <a:pt x="1397902" y="1255357"/>
                  <a:pt x="1379095" y="1254177"/>
                  <a:pt x="1364105" y="1259174"/>
                </a:cubicBezTo>
                <a:cubicBezTo>
                  <a:pt x="1313732" y="1410294"/>
                  <a:pt x="1390588" y="1175893"/>
                  <a:pt x="1334124" y="1364105"/>
                </a:cubicBezTo>
                <a:cubicBezTo>
                  <a:pt x="1325043" y="1394374"/>
                  <a:pt x="1334124" y="1444053"/>
                  <a:pt x="1304144" y="1454046"/>
                </a:cubicBezTo>
                <a:lnTo>
                  <a:pt x="1259174" y="1469036"/>
                </a:lnTo>
                <a:cubicBezTo>
                  <a:pt x="1222292" y="1505918"/>
                  <a:pt x="1192063" y="1528307"/>
                  <a:pt x="1169233" y="1573967"/>
                </a:cubicBezTo>
                <a:cubicBezTo>
                  <a:pt x="1162166" y="1588100"/>
                  <a:pt x="1165415" y="1607765"/>
                  <a:pt x="1154242" y="1618938"/>
                </a:cubicBezTo>
                <a:cubicBezTo>
                  <a:pt x="1143069" y="1630111"/>
                  <a:pt x="1123405" y="1626862"/>
                  <a:pt x="1109272" y="1633928"/>
                </a:cubicBezTo>
                <a:cubicBezTo>
                  <a:pt x="1093158" y="1641985"/>
                  <a:pt x="1080415" y="1655851"/>
                  <a:pt x="1064301" y="1663908"/>
                </a:cubicBezTo>
                <a:cubicBezTo>
                  <a:pt x="1014074" y="1689021"/>
                  <a:pt x="927167" y="1689138"/>
                  <a:pt x="884419" y="1693888"/>
                </a:cubicBezTo>
                <a:cubicBezTo>
                  <a:pt x="874426" y="1703882"/>
                  <a:pt x="866558" y="1716598"/>
                  <a:pt x="854439" y="1723869"/>
                </a:cubicBezTo>
                <a:cubicBezTo>
                  <a:pt x="814487" y="1747840"/>
                  <a:pt x="687881" y="1752369"/>
                  <a:pt x="674557" y="1753849"/>
                </a:cubicBezTo>
                <a:cubicBezTo>
                  <a:pt x="634583" y="1748852"/>
                  <a:pt x="594027" y="1747300"/>
                  <a:pt x="554636" y="1738859"/>
                </a:cubicBezTo>
                <a:cubicBezTo>
                  <a:pt x="523735" y="1732238"/>
                  <a:pt x="464695" y="1708879"/>
                  <a:pt x="464695" y="1708879"/>
                </a:cubicBezTo>
                <a:cubicBezTo>
                  <a:pt x="406138" y="1650320"/>
                  <a:pt x="467581" y="1702826"/>
                  <a:pt x="389744" y="1663908"/>
                </a:cubicBezTo>
                <a:cubicBezTo>
                  <a:pt x="273508" y="1605791"/>
                  <a:pt x="412840" y="1656616"/>
                  <a:pt x="299803" y="1618938"/>
                </a:cubicBezTo>
                <a:cubicBezTo>
                  <a:pt x="284813" y="1608944"/>
                  <a:pt x="271296" y="1596274"/>
                  <a:pt x="254833" y="1588957"/>
                </a:cubicBezTo>
                <a:cubicBezTo>
                  <a:pt x="225955" y="1576122"/>
                  <a:pt x="164892" y="1558977"/>
                  <a:pt x="164892" y="1558977"/>
                </a:cubicBezTo>
                <a:cubicBezTo>
                  <a:pt x="92192" y="1486277"/>
                  <a:pt x="128450" y="1514695"/>
                  <a:pt x="59960" y="1469036"/>
                </a:cubicBezTo>
                <a:cubicBezTo>
                  <a:pt x="30411" y="1380387"/>
                  <a:pt x="12538" y="1371459"/>
                  <a:pt x="44970" y="1274164"/>
                </a:cubicBezTo>
                <a:cubicBezTo>
                  <a:pt x="49439" y="1260756"/>
                  <a:pt x="64957" y="1254177"/>
                  <a:pt x="74951" y="1244184"/>
                </a:cubicBezTo>
                <a:cubicBezTo>
                  <a:pt x="83509" y="1201393"/>
                  <a:pt x="92230" y="1151611"/>
                  <a:pt x="104931" y="1109272"/>
                </a:cubicBezTo>
                <a:cubicBezTo>
                  <a:pt x="114012" y="1079003"/>
                  <a:pt x="124918" y="1049311"/>
                  <a:pt x="134911" y="1019331"/>
                </a:cubicBezTo>
                <a:cubicBezTo>
                  <a:pt x="154370" y="960953"/>
                  <a:pt x="138728" y="985534"/>
                  <a:pt x="179882" y="944380"/>
                </a:cubicBezTo>
                <a:cubicBezTo>
                  <a:pt x="171481" y="885572"/>
                  <a:pt x="186441" y="840387"/>
                  <a:pt x="134911" y="809469"/>
                </a:cubicBezTo>
                <a:cubicBezTo>
                  <a:pt x="121362" y="801340"/>
                  <a:pt x="104931" y="799476"/>
                  <a:pt x="89941" y="794479"/>
                </a:cubicBezTo>
                <a:cubicBezTo>
                  <a:pt x="79947" y="784485"/>
                  <a:pt x="70996" y="773327"/>
                  <a:pt x="59960" y="764498"/>
                </a:cubicBezTo>
                <a:cubicBezTo>
                  <a:pt x="45892" y="753244"/>
                  <a:pt x="26244" y="748586"/>
                  <a:pt x="14990" y="734518"/>
                </a:cubicBezTo>
                <a:cubicBezTo>
                  <a:pt x="5119" y="722180"/>
                  <a:pt x="4997" y="704538"/>
                  <a:pt x="0" y="689548"/>
                </a:cubicBezTo>
                <a:cubicBezTo>
                  <a:pt x="4803" y="670337"/>
                  <a:pt x="19228" y="606121"/>
                  <a:pt x="29980" y="584616"/>
                </a:cubicBezTo>
                <a:cubicBezTo>
                  <a:pt x="88101" y="468372"/>
                  <a:pt x="37268" y="607719"/>
                  <a:pt x="74951" y="494675"/>
                </a:cubicBezTo>
                <a:cubicBezTo>
                  <a:pt x="79948" y="464695"/>
                  <a:pt x="89941" y="435128"/>
                  <a:pt x="89941" y="404734"/>
                </a:cubicBezTo>
                <a:cubicBezTo>
                  <a:pt x="89941" y="304321"/>
                  <a:pt x="83416" y="295216"/>
                  <a:pt x="59960" y="224852"/>
                </a:cubicBezTo>
                <a:cubicBezTo>
                  <a:pt x="64957" y="209862"/>
                  <a:pt x="70610" y="195075"/>
                  <a:pt x="74951" y="179882"/>
                </a:cubicBezTo>
                <a:cubicBezTo>
                  <a:pt x="80611" y="160073"/>
                  <a:pt x="78513" y="137063"/>
                  <a:pt x="89941" y="119921"/>
                </a:cubicBezTo>
                <a:cubicBezTo>
                  <a:pt x="106546" y="95013"/>
                  <a:pt x="154229" y="83502"/>
                  <a:pt x="179882" y="74951"/>
                </a:cubicBezTo>
                <a:lnTo>
                  <a:pt x="239842" y="14990"/>
                </a:lnTo>
              </a:path>
            </a:pathLst>
          </a:custGeom>
          <a:blipFill>
            <a:blip r:embed="rId3"/>
            <a:stretch>
              <a:fillRect/>
            </a:stretch>
          </a:blip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矩形 17">
            <a:extLst>
              <a:ext uri="{FF2B5EF4-FFF2-40B4-BE49-F238E27FC236}">
                <a16:creationId xmlns:a16="http://schemas.microsoft.com/office/drawing/2014/main" id="{BA034D92-5BEC-4CE4-A9E1-759FE26F5103}"/>
              </a:ext>
            </a:extLst>
          </p:cNvPr>
          <p:cNvSpPr/>
          <p:nvPr/>
        </p:nvSpPr>
        <p:spPr>
          <a:xfrm>
            <a:off x="3090454" y="1670766"/>
            <a:ext cx="7990630" cy="1707390"/>
          </a:xfrm>
          <a:prstGeom prst="rect">
            <a:avLst/>
          </a:prstGeom>
        </p:spPr>
        <p:txBody>
          <a:bodyPr wrap="square">
            <a:spAutoFit/>
          </a:bodyPr>
          <a:lstStyle/>
          <a:p>
            <a:pPr>
              <a:lnSpc>
                <a:spcPct val="150000"/>
              </a:lnSpc>
            </a:pPr>
            <a:r>
              <a:rPr lang="zh-CN" altLang="en-US" dirty="0">
                <a:solidFill>
                  <a:srgbClr val="080808"/>
                </a:solidFill>
              </a:rPr>
              <a:t>        </a:t>
            </a:r>
            <a:r>
              <a:rPr lang="en-US" altLang="zh-CN" dirty="0">
                <a:solidFill>
                  <a:srgbClr val="080808"/>
                </a:solidFill>
              </a:rPr>
              <a:t>1945</a:t>
            </a:r>
            <a:r>
              <a:rPr lang="zh-CN" altLang="en-US" dirty="0">
                <a:solidFill>
                  <a:srgbClr val="080808"/>
                </a:solidFill>
              </a:rPr>
              <a:t>年</a:t>
            </a:r>
            <a:r>
              <a:rPr lang="en-US" altLang="zh-CN" dirty="0">
                <a:solidFill>
                  <a:srgbClr val="080808"/>
                </a:solidFill>
              </a:rPr>
              <a:t>4</a:t>
            </a:r>
            <a:r>
              <a:rPr lang="zh-CN" altLang="en-US" dirty="0">
                <a:solidFill>
                  <a:srgbClr val="080808"/>
                </a:solidFill>
              </a:rPr>
              <a:t>月</a:t>
            </a:r>
            <a:r>
              <a:rPr lang="en-US" altLang="zh-CN" dirty="0">
                <a:solidFill>
                  <a:srgbClr val="080808"/>
                </a:solidFill>
              </a:rPr>
              <a:t>23</a:t>
            </a:r>
            <a:r>
              <a:rPr lang="zh-CN" altLang="en-US" dirty="0">
                <a:solidFill>
                  <a:srgbClr val="080808"/>
                </a:solidFill>
              </a:rPr>
              <a:t>日至</a:t>
            </a:r>
            <a:r>
              <a:rPr lang="en-US" altLang="zh-CN" dirty="0">
                <a:solidFill>
                  <a:srgbClr val="080808"/>
                </a:solidFill>
              </a:rPr>
              <a:t>6</a:t>
            </a:r>
            <a:r>
              <a:rPr lang="zh-CN" altLang="en-US" dirty="0">
                <a:solidFill>
                  <a:srgbClr val="080808"/>
                </a:solidFill>
              </a:rPr>
              <a:t>月</a:t>
            </a:r>
            <a:r>
              <a:rPr lang="en-US" altLang="zh-CN" dirty="0">
                <a:solidFill>
                  <a:srgbClr val="080808"/>
                </a:solidFill>
              </a:rPr>
              <a:t>11</a:t>
            </a:r>
            <a:r>
              <a:rPr lang="zh-CN" altLang="en-US" dirty="0">
                <a:solidFill>
                  <a:srgbClr val="080808"/>
                </a:solidFill>
              </a:rPr>
              <a:t>日，中共七大在延安胜利召开，党的七大的一个重要贡献就是第一次明确地把毛泽东思想确立为全党的指导思想，并庄严地写入党章。它标志着马克思主义中国化的进程实现了第一次历史性飞跃，也标志着中国共产党在政治上、思想上和组织上达到了空前的团结、统一和成熟。</a:t>
            </a:r>
            <a:endParaRPr lang="zh-CN" altLang="en-US" dirty="0">
              <a:solidFill>
                <a:srgbClr val="080808"/>
              </a:solidFill>
              <a:latin typeface="楷体" panose="02010609060101010101" pitchFamily="49" charset="-122"/>
              <a:ea typeface="楷体" panose="02010609060101010101" pitchFamily="49" charset="-122"/>
            </a:endParaRP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指导思想的正式确立</a:t>
            </a:r>
          </a:p>
        </p:txBody>
      </p:sp>
      <p:pic>
        <p:nvPicPr>
          <p:cNvPr id="2" name="Picture 1">
            <a:extLst>
              <a:ext uri="{FF2B5EF4-FFF2-40B4-BE49-F238E27FC236}">
                <a16:creationId xmlns:a16="http://schemas.microsoft.com/office/drawing/2014/main" id="{70688562-2EB3-CA4F-8160-FA1C6148D882}"/>
              </a:ext>
            </a:extLst>
          </p:cNvPr>
          <p:cNvPicPr>
            <a:picLocks noChangeAspect="1"/>
          </p:cNvPicPr>
          <p:nvPr/>
        </p:nvPicPr>
        <p:blipFill>
          <a:blip r:embed="rId4"/>
          <a:stretch>
            <a:fillRect/>
          </a:stretch>
        </p:blipFill>
        <p:spPr>
          <a:xfrm>
            <a:off x="3658450" y="3429000"/>
            <a:ext cx="4949190" cy="3068498"/>
          </a:xfrm>
          <a:prstGeom prst="rect">
            <a:avLst/>
          </a:prstGeom>
        </p:spPr>
      </p:pic>
    </p:spTree>
    <p:extLst>
      <p:ext uri="{BB962C8B-B14F-4D97-AF65-F5344CB8AC3E}">
        <p14:creationId xmlns:p14="http://schemas.microsoft.com/office/powerpoint/2010/main" val="6687821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750"/>
                                        <p:tgtEl>
                                          <p:spTgt spid="17"/>
                                        </p:tgtEl>
                                      </p:cBhvr>
                                    </p:animEffect>
                                  </p:childTnLst>
                                </p:cTn>
                              </p:par>
                            </p:childTnLst>
                          </p:cTn>
                        </p:par>
                        <p:par>
                          <p:cTn id="14" fill="hold">
                            <p:stCondLst>
                              <p:cond delay="2000"/>
                            </p:stCondLst>
                            <p:childTnLst>
                              <p:par>
                                <p:cTn id="15" presetID="47" presetClass="entr" presetSubtype="0" fill="hold" grpId="0" nodeType="afterEffect">
                                  <p:stCondLst>
                                    <p:cond delay="25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par>
                          <p:cTn id="20" fill="hold">
                            <p:stCondLst>
                              <p:cond delay="3250"/>
                            </p:stCondLst>
                            <p:childTnLst>
                              <p:par>
                                <p:cTn id="21" presetID="10" presetClass="entr" presetSubtype="0" fill="hold" grpId="0" nodeType="afterEffect">
                                  <p:stCondLst>
                                    <p:cond delay="25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P spid="17" grpId="0" animBg="1"/>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C30E0E25-2351-4F09-A7CF-5CFD7566D82B}"/>
              </a:ext>
            </a:extLst>
          </p:cNvPr>
          <p:cNvSpPr/>
          <p:nvPr/>
        </p:nvSpPr>
        <p:spPr>
          <a:xfrm>
            <a:off x="682419" y="1059076"/>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我们，信心无比！</a:t>
            </a:r>
          </a:p>
        </p:txBody>
      </p:sp>
      <p:sp>
        <p:nvSpPr>
          <p:cNvPr id="18" name="矩形 17">
            <a:extLst>
              <a:ext uri="{FF2B5EF4-FFF2-40B4-BE49-F238E27FC236}">
                <a16:creationId xmlns:a16="http://schemas.microsoft.com/office/drawing/2014/main" id="{BA034D92-5BEC-4CE4-A9E1-759FE26F5103}"/>
              </a:ext>
            </a:extLst>
          </p:cNvPr>
          <p:cNvSpPr/>
          <p:nvPr/>
        </p:nvSpPr>
        <p:spPr>
          <a:xfrm>
            <a:off x="2575085" y="1429142"/>
            <a:ext cx="8459121" cy="5428858"/>
          </a:xfrm>
          <a:prstGeom prst="rect">
            <a:avLst/>
          </a:prstGeom>
        </p:spPr>
        <p:txBody>
          <a:bodyPr wrap="square">
            <a:spAutoFit/>
          </a:bodyPr>
          <a:lstStyle/>
          <a:p>
            <a:pPr>
              <a:lnSpc>
                <a:spcPct val="150000"/>
              </a:lnSpc>
            </a:pPr>
            <a:r>
              <a:rPr lang="en-US" altLang="zh-CN" dirty="0">
                <a:solidFill>
                  <a:prstClr val="black"/>
                </a:solidFill>
                <a:latin typeface="楷体" panose="02010609060101010101" pitchFamily="49" charset="-122"/>
                <a:ea typeface="楷体" panose="02010609060101010101" pitchFamily="49" charset="-122"/>
              </a:rPr>
              <a:t>	</a:t>
            </a:r>
            <a:r>
              <a:rPr lang="zh-CN" altLang="en-US" dirty="0">
                <a:solidFill>
                  <a:prstClr val="black"/>
                </a:solidFill>
                <a:latin typeface="楷体" panose="02010609060101010101" pitchFamily="49" charset="-122"/>
                <a:ea typeface="楷体" panose="02010609060101010101" pitchFamily="49" charset="-122"/>
              </a:rPr>
              <a:t>同年六月，中共中央在延安杨家岭举行七届一中全会，毛泽东正式出任中国共产党最高领导人，会上被选为中央委员会主席（党主席）；彼时</a:t>
            </a:r>
            <a:r>
              <a:rPr lang="en-US" altLang="zh-CN" dirty="0">
                <a:solidFill>
                  <a:prstClr val="black"/>
                </a:solidFill>
                <a:latin typeface="楷体" panose="02010609060101010101" pitchFamily="49" charset="-122"/>
                <a:ea typeface="楷体" panose="02010609060101010101" pitchFamily="49" charset="-122"/>
              </a:rPr>
              <a:t>1925</a:t>
            </a:r>
            <a:r>
              <a:rPr lang="zh-CN" altLang="en-US" dirty="0">
                <a:solidFill>
                  <a:prstClr val="black"/>
                </a:solidFill>
                <a:latin typeface="楷体" panose="02010609060101010101" pitchFamily="49" charset="-122"/>
                <a:ea typeface="楷体" panose="02010609060101010101" pitchFamily="49" charset="-122"/>
              </a:rPr>
              <a:t>年</a:t>
            </a:r>
            <a:r>
              <a:rPr lang="en-US" altLang="zh-CN" dirty="0">
                <a:solidFill>
                  <a:prstClr val="black"/>
                </a:solidFill>
                <a:latin typeface="楷体" panose="02010609060101010101" pitchFamily="49" charset="-122"/>
                <a:ea typeface="楷体" panose="02010609060101010101" pitchFamily="49" charset="-122"/>
              </a:rPr>
              <a:t>9</a:t>
            </a:r>
            <a:r>
              <a:rPr lang="zh-CN" altLang="en-US" dirty="0">
                <a:solidFill>
                  <a:prstClr val="black"/>
                </a:solidFill>
                <a:latin typeface="楷体" panose="02010609060101010101" pitchFamily="49" charset="-122"/>
                <a:ea typeface="楷体" panose="02010609060101010101" pitchFamily="49" charset="-122"/>
              </a:rPr>
              <a:t>月毛泽东仍为国民政府代理宣传部长：</a:t>
            </a:r>
            <a:endParaRPr lang="en-US" altLang="zh-CN" dirty="0">
              <a:solidFill>
                <a:prstClr val="black"/>
              </a:solidFill>
              <a:latin typeface="楷体" panose="02010609060101010101" pitchFamily="49" charset="-122"/>
              <a:ea typeface="楷体" panose="02010609060101010101" pitchFamily="49" charset="-122"/>
            </a:endParaRPr>
          </a:p>
          <a:p>
            <a:pPr>
              <a:lnSpc>
                <a:spcPct val="150000"/>
              </a:lnSpc>
            </a:pPr>
            <a:r>
              <a:rPr lang="en-US" altLang="zh-CN" dirty="0">
                <a:solidFill>
                  <a:prstClr val="black"/>
                </a:solidFill>
                <a:latin typeface="楷体" panose="02010609060101010101" pitchFamily="49" charset="-122"/>
                <a:ea typeface="楷体" panose="02010609060101010101" pitchFamily="49" charset="-122"/>
              </a:rPr>
              <a:t>	</a:t>
            </a:r>
            <a:r>
              <a:rPr lang="zh-CN" altLang="en-US" dirty="0">
                <a:solidFill>
                  <a:prstClr val="black"/>
                </a:solidFill>
                <a:latin typeface="楷体" panose="02010609060101010101" pitchFamily="49" charset="-122"/>
                <a:ea typeface="楷体" panose="02010609060101010101" pitchFamily="49" charset="-122"/>
              </a:rPr>
              <a:t>第一，遵义会议事实上确立了毛泽东在全党的领导地位，这就为他能够更好地从全局和战略的高度来总结中国革命历史经验和进行理论思考提供了必要的政治条件；</a:t>
            </a:r>
            <a:endParaRPr lang="en-US" altLang="zh-CN" dirty="0">
              <a:solidFill>
                <a:prstClr val="black"/>
              </a:solidFill>
              <a:latin typeface="楷体" panose="02010609060101010101" pitchFamily="49" charset="-122"/>
              <a:ea typeface="楷体" panose="02010609060101010101" pitchFamily="49" charset="-122"/>
            </a:endParaRPr>
          </a:p>
          <a:p>
            <a:pPr>
              <a:lnSpc>
                <a:spcPct val="150000"/>
              </a:lnSpc>
            </a:pPr>
            <a:r>
              <a:rPr lang="zh-CN" altLang="en-US" dirty="0">
                <a:solidFill>
                  <a:prstClr val="black"/>
                </a:solidFill>
                <a:latin typeface="楷体" panose="02010609060101010101" pitchFamily="49" charset="-122"/>
                <a:ea typeface="楷体" panose="02010609060101010101" pitchFamily="49" charset="-122"/>
              </a:rPr>
              <a:t>        第二，大革命以来我们党在实践中的成功与失败的经验教训，使我们党对中国革命的规律有了更加清醒的认识；</a:t>
            </a:r>
            <a:endParaRPr lang="en-US" altLang="zh-CN" dirty="0">
              <a:solidFill>
                <a:prstClr val="black"/>
              </a:solidFill>
              <a:latin typeface="楷体" panose="02010609060101010101" pitchFamily="49" charset="-122"/>
              <a:ea typeface="楷体" panose="02010609060101010101" pitchFamily="49" charset="-122"/>
            </a:endParaRPr>
          </a:p>
          <a:p>
            <a:pPr>
              <a:lnSpc>
                <a:spcPct val="150000"/>
              </a:lnSpc>
            </a:pPr>
            <a:r>
              <a:rPr lang="zh-CN" altLang="en-US" dirty="0">
                <a:solidFill>
                  <a:prstClr val="black"/>
                </a:solidFill>
                <a:latin typeface="楷体" panose="02010609060101010101" pitchFamily="49" charset="-122"/>
                <a:ea typeface="楷体" panose="02010609060101010101" pitchFamily="49" charset="-122"/>
              </a:rPr>
              <a:t>        第三，抗日战争时期党所面临的复杂环境、多重矛盾和艰苦斗争为共产党人在斗争中处理矛盾、总结经验提供了实践基础。更重要的一个原因是，经过延安整风运动，极大地提高了全党的马克思主义理论水平，清算了党内“左”的和右的错误思想，端正了党的思想路线。所有这些都为毛泽东思想的成熟创造了条件、奠定了基础。</a:t>
            </a:r>
            <a:endParaRPr lang="en-US" altLang="zh-CN" dirty="0">
              <a:solidFill>
                <a:prstClr val="black"/>
              </a:solidFill>
              <a:latin typeface="楷体" panose="02010609060101010101" pitchFamily="49" charset="-122"/>
              <a:ea typeface="楷体" panose="02010609060101010101" pitchFamily="49" charset="-122"/>
            </a:endParaRP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来龙去脉</a:t>
            </a:r>
          </a:p>
        </p:txBody>
      </p:sp>
    </p:spTree>
    <p:extLst>
      <p:ext uri="{BB962C8B-B14F-4D97-AF65-F5344CB8AC3E}">
        <p14:creationId xmlns:p14="http://schemas.microsoft.com/office/powerpoint/2010/main" val="602187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25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C857ADFE-F485-467C-84E1-05EC11D3990E"/>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系统信息库"/>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把握新形势 抓住新机遇PPT模板"/>
</p:tagLst>
</file>

<file path=ppt/tags/tag1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10"/>
</p:tagLst>
</file>

<file path=ppt/tags/tag1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1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1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3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6"/>
</p:tagLst>
</file>

<file path=ppt/tags/tag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文本框 8"/>
</p:tagLst>
</file>

<file path=ppt/tags/tag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9"/>
</p:tagLst>
</file>

<file path=ppt/theme/theme1.xml><?xml version="1.0" encoding="utf-8"?>
<a:theme xmlns:a="http://schemas.openxmlformats.org/drawingml/2006/main" name="Office 主题​​">
  <a:themeElements>
    <a:clrScheme name="党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404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1759</Words>
  <Application>Microsoft Macintosh PowerPoint</Application>
  <PresentationFormat>Widescreen</PresentationFormat>
  <Paragraphs>171</Paragraphs>
  <Slides>23</Slides>
  <Notes>23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等线</vt:lpstr>
      <vt:lpstr>等线 Light</vt:lpstr>
      <vt:lpstr>LingWai SC Medium</vt:lpstr>
      <vt:lpstr>微软雅黑</vt:lpstr>
      <vt:lpstr>方正字迹-清代碑体简体</vt:lpstr>
      <vt:lpstr>方正字迹-邢体草书简体</vt:lpstr>
      <vt:lpstr>楷体</vt:lpstr>
      <vt:lpstr>Arial</vt:lpstr>
      <vt:lpstr>Arial Rounded MT Bold</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QQ</dc:creator>
  <cp:lastModifiedBy>程 大海</cp:lastModifiedBy>
  <cp:revision>29</cp:revision>
  <dcterms:created xsi:type="dcterms:W3CDTF">2017-09-19T04:48:46Z</dcterms:created>
  <dcterms:modified xsi:type="dcterms:W3CDTF">2019-03-21T02:32:44Z</dcterms:modified>
</cp:coreProperties>
</file>

<file path=docProps/thumbnail.jpeg>
</file>